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Accroche : et si vos élèves fabriquaient eux-mêmes, de A à Z, le jeu qui apprend à naviguer sur Internet en sécurité — puis l'apportaient chez eux pour y jouer avec leurs parents ? Annoncer le plan : le besoin, le projet, ce que ça travaille, ce que ça demande, l'accompagnement.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Partir du vécu des collègues : situations remontées en classe, questions des parents. Les quatre notions sont celles du jeu lui-même (règle B@O, p. 5). Insister : le besoin concerne REP, REP+ et hors REP — seuls les usages diffèrent.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cœur du pitch. Le point différenciant : ce n'est pas « un jeu en classe », c'est une chaîne complète identification du besoin → fabrication → usage → diffusion, exactement la démarche de projet technologique du programme de sciences. Le renversement des rôles (l'enfant explique aux parents) est le levier de sensibilisation le plus puissant.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italique vert : ce que chaque machine travaille comme compétences. Message clé : la machine impose la rigueur — une tuile mal mesurée ne s'emboîte pas, un texte mal orthographié est imprimé et vu des familles. C'est l'enjeu authentique qui manque souvent aux exercices. Si possible, faire circuler une tuile ou une figurine témoin 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Rassurer : rien n'est « en plus » du programme, tout EST le programme. Le dossier cite les libellés exacts, tâche par tâche. Un seul hors-programme, identifié et traité : la jauge du jeu va de +10 à −10 ; les nombres négatifs (cycle 4) sont abordés en repérage contextualisé, comme un thermomètre, sans calcul.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pour les directions et pour les dossiers (projet d'école, conseil école-collège). L'argument : le travail de mise en relation programmes ↔ tâches est déjà fait dans le dossier de 17 pages, avec citations sourcées — utilisable tel quel pour une programmation ou une inspection.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Deux séquences en or (repères dorés) : la fabrication (le FabLab) et la diffusion (les familles). Toutes les séances de classe font 45 minutes maximum ; les temps longs sont découpés en 2 × 45. Le déroulé détaillé séance par séance (objectifs, matériel, traces écrites) figure dans le dossier.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 les deux freins classiques : « je n'ai pas le temps de tout créer » (colonne gauche : tout est fourni) et « c'est lourd à organiser » (colonne droite : quatre besoins concrets, identifiés, négociables). Préciser les modalités locales d'accès au FabLab de votre secteur.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REP/REP+ : ne pas présupposer la venue à la soirée — le prêt à domicile devient le canal principal, l'invitation est traduite si besoin, les horaires variés. Le dossier détaille ces adaptations. La règle du jeu prévoit des planches d'étiquettes en plusieurs langues : produire une planche dans les langues des familles de la classe est une extension légitime et fédératrice.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même projet, les mêmes objets fabriqués, des parcours de compétences différenciés — c'est le principe que le programme de français énonce pour les classes à double niveau, transposé ici. Chaque configuration a son tableau détaillé dans le dossier (jeu visé, sciences, maths, écriture, oral, évaluation).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Terminer sur une demande unique et facile à accepter : pas « adhérez au projet », mais « prenons 30 minutes ». Laisser la fiche recto-verso à chaque participant. Recueillir les noms des intéressés séance tenante.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4620"/>
        </a:solidFill>
      </p:bgPr>
    </p:bg>
    <p:spTree>
      <p:nvGrpSpPr>
        <p:cNvPr id="1" name=""/>
        <p:cNvGrpSpPr/>
        <p:nvPr/>
      </p:nvGrpSpPr>
      <p:grpSpPr>
        <a:xfrm>
          <a:off x="0" y="0"/>
          <a:ext cx="0" cy="0"/>
          <a:chOff x="0" y="0"/>
          <a:chExt cx="0" cy="0"/>
        </a:xfrm>
      </p:grpSpPr>
      <p:sp>
        <p:nvSpPr>
          <p:cNvPr id="2" name="Shape 0"/>
          <p:cNvSpPr/>
          <p:nvPr/>
        </p:nvSpPr>
        <p:spPr>
          <a:xfrm>
            <a:off x="7498080" y="-1097280"/>
            <a:ext cx="3108960" cy="3108960"/>
          </a:xfrm>
          <a:prstGeom prst="ellipse">
            <a:avLst/>
          </a:prstGeom>
          <a:solidFill>
            <a:srgbClr val="2C5F2D"/>
          </a:solidFill>
          <a:ln/>
        </p:spPr>
      </p:sp>
      <p:sp>
        <p:nvSpPr>
          <p:cNvPr id="3" name="Shape 1"/>
          <p:cNvSpPr/>
          <p:nvPr/>
        </p:nvSpPr>
        <p:spPr>
          <a:xfrm>
            <a:off x="8503920" y="3566160"/>
            <a:ext cx="2377440" cy="2377440"/>
          </a:xfrm>
          <a:prstGeom prst="ellipse">
            <a:avLst/>
          </a:prstGeom>
          <a:solidFill>
            <a:srgbClr val="2C5F2D"/>
          </a:solidFill>
          <a:ln/>
        </p:spPr>
      </p:sp>
      <p:sp>
        <p:nvSpPr>
          <p:cNvPr id="4" name="Shape 2"/>
          <p:cNvSpPr/>
          <p:nvPr/>
        </p:nvSpPr>
        <p:spPr>
          <a:xfrm>
            <a:off x="6949440" y="4206240"/>
            <a:ext cx="1097280" cy="1097280"/>
          </a:xfrm>
          <a:prstGeom prst="ellipse">
            <a:avLst/>
          </a:prstGeom>
          <a:solidFill>
            <a:srgbClr val="97BC62"/>
          </a:solidFill>
          <a:ln/>
        </p:spPr>
      </p:sp>
      <p:sp>
        <p:nvSpPr>
          <p:cNvPr id="5" name="Text 3"/>
          <p:cNvSpPr/>
          <p:nvPr/>
        </p:nvSpPr>
        <p:spPr>
          <a:xfrm>
            <a:off x="548640" y="685800"/>
            <a:ext cx="7772400" cy="365760"/>
          </a:xfrm>
          <a:prstGeom prst="rect">
            <a:avLst/>
          </a:prstGeom>
          <a:noFill/>
          <a:ln/>
        </p:spPr>
        <p:txBody>
          <a:bodyPr wrap="square" rtlCol="0" anchor="ctr"/>
          <a:lstStyle/>
          <a:p>
            <a:pPr indent="0" marL="0">
              <a:buNone/>
            </a:pPr>
            <a:r>
              <a:rPr lang="en-US" sz="1300" b="1" spc="300" kern="0" dirty="0">
                <a:solidFill>
                  <a:srgbClr val="97BC62"/>
                </a:solidFill>
                <a:latin typeface="Calibri" pitchFamily="34" charset="0"/>
                <a:ea typeface="Calibri" pitchFamily="34" charset="-122"/>
                <a:cs typeface="Calibri" pitchFamily="34" charset="-120"/>
              </a:rPr>
              <a:t>PROJET INTERDISCIPLINAIRE — CYCLE 3 · CM1 · CM1-CM2 · CM2</a:t>
            </a:r>
            <a:endParaRPr lang="en-US" sz="1300" dirty="0"/>
          </a:p>
        </p:txBody>
      </p:sp>
      <p:sp>
        <p:nvSpPr>
          <p:cNvPr id="6" name="Text 4"/>
          <p:cNvSpPr/>
          <p:nvPr/>
        </p:nvSpPr>
        <p:spPr>
          <a:xfrm>
            <a:off x="502920" y="1143000"/>
            <a:ext cx="8229600" cy="1005840"/>
          </a:xfrm>
          <a:prstGeom prst="rect">
            <a:avLst/>
          </a:prstGeom>
          <a:noFill/>
          <a:ln/>
        </p:spPr>
        <p:txBody>
          <a:bodyPr wrap="square" rtlCol="0" anchor="ctr"/>
          <a:lstStyle/>
          <a:p>
            <a:pPr indent="0" marL="0">
              <a:buNone/>
            </a:pPr>
            <a:r>
              <a:rPr lang="en-US" sz="4400" b="1" dirty="0">
                <a:solidFill>
                  <a:srgbClr val="FFFFFF"/>
                </a:solidFill>
                <a:latin typeface="Century Schoolbook" pitchFamily="34" charset="0"/>
                <a:ea typeface="Century Schoolbook" pitchFamily="34" charset="-122"/>
                <a:cs typeface="Century Schoolbook" pitchFamily="34" charset="-120"/>
              </a:rPr>
              <a:t>Fabriquer, jouer, transmettre</a:t>
            </a:r>
            <a:endParaRPr lang="en-US" sz="4400" dirty="0"/>
          </a:p>
        </p:txBody>
      </p:sp>
      <p:sp>
        <p:nvSpPr>
          <p:cNvPr id="7" name="Text 5"/>
          <p:cNvSpPr/>
          <p:nvPr/>
        </p:nvSpPr>
        <p:spPr>
          <a:xfrm>
            <a:off x="548640" y="2240280"/>
            <a:ext cx="8229600" cy="457200"/>
          </a:xfrm>
          <a:prstGeom prst="rect">
            <a:avLst/>
          </a:prstGeom>
          <a:noFill/>
          <a:ln/>
        </p:spPr>
        <p:txBody>
          <a:bodyPr wrap="square" rtlCol="0" anchor="ctr"/>
          <a:lstStyle/>
          <a:p>
            <a:pPr indent="0" marL="0">
              <a:buNone/>
            </a:pPr>
            <a:r>
              <a:rPr lang="en-US" sz="2200" dirty="0">
                <a:solidFill>
                  <a:srgbClr val="DCE9C8"/>
                </a:solidFill>
                <a:latin typeface="Calibri" pitchFamily="34" charset="0"/>
                <a:ea typeface="Calibri" pitchFamily="34" charset="-122"/>
                <a:cs typeface="Calibri" pitchFamily="34" charset="-120"/>
              </a:rPr>
              <a:t>Le jeu coopératif </a:t>
            </a:r>
            <a:pPr indent="0" marL="0">
              <a:buNone/>
            </a:pPr>
            <a:r>
              <a:rPr lang="en-US" sz="2200" b="1" dirty="0">
                <a:solidFill>
                  <a:srgbClr val="E3A72F"/>
                </a:solidFill>
                <a:latin typeface="Calibri" pitchFamily="34" charset="0"/>
                <a:ea typeface="Calibri" pitchFamily="34" charset="-122"/>
                <a:cs typeface="Calibri" pitchFamily="34" charset="-120"/>
              </a:rPr>
              <a:t>B@O</a:t>
            </a:r>
            <a:pPr indent="0" marL="0">
              <a:buNone/>
            </a:pPr>
            <a:r>
              <a:rPr lang="en-US" sz="2200" dirty="0">
                <a:solidFill>
                  <a:srgbClr val="DCE9C8"/>
                </a:solidFill>
                <a:latin typeface="Calibri" pitchFamily="34" charset="0"/>
                <a:ea typeface="Calibri" pitchFamily="34" charset="-122"/>
                <a:cs typeface="Calibri" pitchFamily="34" charset="-120"/>
              </a:rPr>
              <a:t> fabriqué par les élèves au FabLab</a:t>
            </a:r>
            <a:endParaRPr lang="en-US" sz="2200" dirty="0"/>
          </a:p>
        </p:txBody>
      </p:sp>
      <p:sp>
        <p:nvSpPr>
          <p:cNvPr id="8" name="Text 6"/>
          <p:cNvSpPr/>
          <p:nvPr/>
        </p:nvSpPr>
        <p:spPr>
          <a:xfrm>
            <a:off x="548640" y="2788920"/>
            <a:ext cx="7315200" cy="365760"/>
          </a:xfrm>
          <a:prstGeom prst="rect">
            <a:avLst/>
          </a:prstGeom>
          <a:noFill/>
          <a:ln/>
        </p:spPr>
        <p:txBody>
          <a:bodyPr wrap="square" rtlCol="0" anchor="ctr"/>
          <a:lstStyle/>
          <a:p>
            <a:pPr indent="0" marL="0">
              <a:buNone/>
            </a:pPr>
            <a:r>
              <a:rPr lang="en-US" sz="1400" i="1" dirty="0">
                <a:solidFill>
                  <a:srgbClr val="97BC62"/>
                </a:solidFill>
                <a:latin typeface="Calibri" pitchFamily="34" charset="0"/>
                <a:ea typeface="Calibri" pitchFamily="34" charset="-122"/>
                <a:cs typeface="Calibri" pitchFamily="34" charset="-120"/>
              </a:rPr>
              <a:t>« Be Aware On line — It's a jungle out there »</a:t>
            </a:r>
            <a:endParaRPr lang="en-US" sz="1400" dirty="0"/>
          </a:p>
        </p:txBody>
      </p:sp>
      <p:sp>
        <p:nvSpPr>
          <p:cNvPr id="9" name="Text 7"/>
          <p:cNvSpPr/>
          <p:nvPr/>
        </p:nvSpPr>
        <p:spPr>
          <a:xfrm>
            <a:off x="548640" y="4160520"/>
            <a:ext cx="7863840" cy="365760"/>
          </a:xfrm>
          <a:prstGeom prst="rect">
            <a:avLst/>
          </a:prstGeom>
          <a:noFill/>
          <a:ln/>
        </p:spPr>
        <p:txBody>
          <a:bodyPr wrap="square" rtlCol="0" anchor="ctr"/>
          <a:lstStyle/>
          <a:p>
            <a:pPr indent="0" marL="0">
              <a:buNone/>
            </a:pPr>
            <a:r>
              <a:rPr lang="en-US" sz="1500" dirty="0">
                <a:solidFill>
                  <a:srgbClr val="DCE9C8"/>
                </a:solidFill>
                <a:latin typeface="Calibri" pitchFamily="34" charset="0"/>
                <a:ea typeface="Calibri" pitchFamily="34" charset="-122"/>
                <a:cs typeface="Calibri" pitchFamily="34" charset="-120"/>
              </a:rPr>
              <a:t>12 semaines  ·  séances de 45 min max  ·  4 exemplaires du jeu  ·  familles associées</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640080"/>
          </a:xfrm>
          <a:prstGeom prst="rect">
            <a:avLst/>
          </a:prstGeom>
          <a:noFill/>
          <a:ln/>
        </p:spPr>
        <p:txBody>
          <a:bodyPr wrap="square" rtlCol="0" anchor="ctr"/>
          <a:lstStyle/>
          <a:p>
            <a:pPr indent="0" marL="0">
              <a:buNone/>
            </a:pPr>
            <a:r>
              <a:rPr lang="en-US" sz="3100" b="1" dirty="0">
                <a:solidFill>
                  <a:srgbClr val="1E4620"/>
                </a:solidFill>
                <a:latin typeface="Century Schoolbook" pitchFamily="34" charset="0"/>
                <a:ea typeface="Century Schoolbook" pitchFamily="34" charset="-122"/>
                <a:cs typeface="Century Schoolbook" pitchFamily="34" charset="-120"/>
              </a:rPr>
              <a:t>Un besoin réel, dans toutes nos classes</a:t>
            </a:r>
            <a:endParaRPr lang="en-US" sz="3100" dirty="0"/>
          </a:p>
        </p:txBody>
      </p:sp>
      <p:sp>
        <p:nvSpPr>
          <p:cNvPr id="3" name="Text 1"/>
          <p:cNvSpPr/>
          <p:nvPr/>
        </p:nvSpPr>
        <p:spPr>
          <a:xfrm>
            <a:off x="548640" y="960120"/>
            <a:ext cx="8138160" cy="777240"/>
          </a:xfrm>
          <a:prstGeom prst="rect">
            <a:avLst/>
          </a:prstGeom>
          <a:noFill/>
          <a:ln/>
        </p:spPr>
        <p:txBody>
          <a:bodyPr wrap="square" rtlCol="0" anchor="ctr"/>
          <a:lstStyle/>
          <a:p>
            <a:pPr indent="0" marL="0">
              <a:buNone/>
            </a:pPr>
            <a:r>
              <a:rPr lang="en-US" sz="1450" dirty="0">
                <a:solidFill>
                  <a:srgbClr val="5A6B52"/>
                </a:solidFill>
                <a:latin typeface="Calibri" pitchFamily="34" charset="0"/>
                <a:ea typeface="Calibri" pitchFamily="34" charset="-122"/>
                <a:cs typeface="Calibri" pitchFamily="34" charset="-120"/>
              </a:rPr>
              <a:t>Les élèves de cycle 3 sont déjà en ligne — souvent seuls. Les familles se disent démunies ; l'école dispose rarement d'un support concret pour ouvrir le dialogue à la maison. Le jeu B@O (projet Erasmus+) aborde quatre risques :</a:t>
            </a:r>
            <a:endParaRPr lang="en-US" sz="1450" dirty="0"/>
          </a:p>
        </p:txBody>
      </p:sp>
      <p:sp>
        <p:nvSpPr>
          <p:cNvPr id="4" name="Shape 2"/>
          <p:cNvSpPr/>
          <p:nvPr/>
        </p:nvSpPr>
        <p:spPr>
          <a:xfrm>
            <a:off x="502920" y="1874520"/>
            <a:ext cx="3977640" cy="1298448"/>
          </a:xfrm>
          <a:prstGeom prst="roundRect">
            <a:avLst>
              <a:gd name="adj" fmla="val 6338"/>
            </a:avLst>
          </a:prstGeom>
          <a:solidFill>
            <a:srgbClr val="EEF4E2"/>
          </a:solidFill>
          <a:ln/>
          <a:effectLst>
            <a:outerShdw sx="100000" sy="100000" kx="0" ky="0" algn="bl" rotWithShape="0" blurRad="88900" dist="25400" dir="2700000">
              <a:srgbClr val="000000">
                <a:alpha val="13000"/>
              </a:srgbClr>
            </a:outerShdw>
          </a:effectLst>
        </p:spPr>
      </p:sp>
      <p:sp>
        <p:nvSpPr>
          <p:cNvPr id="5" name="Shape 3"/>
          <p:cNvSpPr/>
          <p:nvPr/>
        </p:nvSpPr>
        <p:spPr>
          <a:xfrm>
            <a:off x="704088" y="2203704"/>
            <a:ext cx="640080" cy="640080"/>
          </a:xfrm>
          <a:prstGeom prst="ellipse">
            <a:avLst/>
          </a:prstGeom>
          <a:solidFill>
            <a:srgbClr val="2C5F2D"/>
          </a:solidFill>
          <a:ln/>
        </p:spPr>
      </p:sp>
      <p:pic>
        <p:nvPicPr>
          <p:cNvPr id="6" name="Image 0" descr="preencoded.png">    </p:cNvPr>
          <p:cNvPicPr>
            <a:picLocks noChangeAspect="1"/>
          </p:cNvPicPr>
          <p:nvPr/>
        </p:nvPicPr>
        <p:blipFill>
          <a:blip r:embed="rId1"/>
          <a:stretch>
            <a:fillRect/>
          </a:stretch>
        </p:blipFill>
        <p:spPr>
          <a:xfrm>
            <a:off x="864108" y="2363724"/>
            <a:ext cx="320040" cy="320040"/>
          </a:xfrm>
          <a:prstGeom prst="rect">
            <a:avLst/>
          </a:prstGeom>
        </p:spPr>
      </p:pic>
      <p:sp>
        <p:nvSpPr>
          <p:cNvPr id="7" name="Text 4"/>
          <p:cNvSpPr/>
          <p:nvPr/>
        </p:nvSpPr>
        <p:spPr>
          <a:xfrm>
            <a:off x="1463040" y="1984248"/>
            <a:ext cx="2926080" cy="365760"/>
          </a:xfrm>
          <a:prstGeom prst="rect">
            <a:avLst/>
          </a:prstGeom>
          <a:noFill/>
          <a:ln/>
        </p:spPr>
        <p:txBody>
          <a:bodyPr wrap="square" rtlCol="0" anchor="ctr"/>
          <a:lstStyle/>
          <a:p>
            <a:pPr indent="0" marL="0">
              <a:buNone/>
            </a:pPr>
            <a:r>
              <a:rPr lang="en-US" sz="1550" b="1" dirty="0">
                <a:solidFill>
                  <a:srgbClr val="1E4620"/>
                </a:solidFill>
                <a:latin typeface="Calibri" pitchFamily="34" charset="0"/>
                <a:ea typeface="Calibri" pitchFamily="34" charset="-122"/>
                <a:cs typeface="Calibri" pitchFamily="34" charset="-120"/>
              </a:rPr>
              <a:t>Cyberharcèlement</a:t>
            </a:r>
            <a:endParaRPr lang="en-US" sz="1550" dirty="0"/>
          </a:p>
        </p:txBody>
      </p:sp>
      <p:sp>
        <p:nvSpPr>
          <p:cNvPr id="8" name="Text 5"/>
          <p:cNvSpPr/>
          <p:nvPr/>
        </p:nvSpPr>
        <p:spPr>
          <a:xfrm>
            <a:off x="1463040" y="2331720"/>
            <a:ext cx="2880360" cy="77724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reconnaître, réagir, en parler — les 5 gestes : ignorer, bloquer, signaler, capturer, se déconnecter</a:t>
            </a:r>
            <a:endParaRPr lang="en-US" sz="1150" dirty="0"/>
          </a:p>
        </p:txBody>
      </p:sp>
      <p:sp>
        <p:nvSpPr>
          <p:cNvPr id="9" name="Shape 6"/>
          <p:cNvSpPr/>
          <p:nvPr/>
        </p:nvSpPr>
        <p:spPr>
          <a:xfrm>
            <a:off x="4736592" y="1874520"/>
            <a:ext cx="3977640" cy="1298448"/>
          </a:xfrm>
          <a:prstGeom prst="roundRect">
            <a:avLst>
              <a:gd name="adj" fmla="val 6338"/>
            </a:avLst>
          </a:prstGeom>
          <a:solidFill>
            <a:srgbClr val="EEF4E2"/>
          </a:solidFill>
          <a:ln/>
          <a:effectLst>
            <a:outerShdw sx="100000" sy="100000" kx="0" ky="0" algn="bl" rotWithShape="0" blurRad="88900" dist="25400" dir="2700000">
              <a:srgbClr val="000000">
                <a:alpha val="13000"/>
              </a:srgbClr>
            </a:outerShdw>
          </a:effectLst>
        </p:spPr>
      </p:sp>
      <p:sp>
        <p:nvSpPr>
          <p:cNvPr id="10" name="Shape 7"/>
          <p:cNvSpPr/>
          <p:nvPr/>
        </p:nvSpPr>
        <p:spPr>
          <a:xfrm>
            <a:off x="4937760" y="2203704"/>
            <a:ext cx="640080" cy="640080"/>
          </a:xfrm>
          <a:prstGeom prst="ellipse">
            <a:avLst/>
          </a:prstGeom>
          <a:solidFill>
            <a:srgbClr val="2C5F2D"/>
          </a:solidFill>
          <a:ln/>
        </p:spPr>
      </p:sp>
      <p:pic>
        <p:nvPicPr>
          <p:cNvPr id="11" name="Image 1" descr="preencoded.png">    </p:cNvPr>
          <p:cNvPicPr>
            <a:picLocks noChangeAspect="1"/>
          </p:cNvPicPr>
          <p:nvPr/>
        </p:nvPicPr>
        <p:blipFill>
          <a:blip r:embed="rId2"/>
          <a:stretch>
            <a:fillRect/>
          </a:stretch>
        </p:blipFill>
        <p:spPr>
          <a:xfrm>
            <a:off x="5097780" y="2363724"/>
            <a:ext cx="320040" cy="320040"/>
          </a:xfrm>
          <a:prstGeom prst="rect">
            <a:avLst/>
          </a:prstGeom>
        </p:spPr>
      </p:pic>
      <p:sp>
        <p:nvSpPr>
          <p:cNvPr id="12" name="Text 8"/>
          <p:cNvSpPr/>
          <p:nvPr/>
        </p:nvSpPr>
        <p:spPr>
          <a:xfrm>
            <a:off x="5696712" y="1984248"/>
            <a:ext cx="2926080" cy="365760"/>
          </a:xfrm>
          <a:prstGeom prst="rect">
            <a:avLst/>
          </a:prstGeom>
          <a:noFill/>
          <a:ln/>
        </p:spPr>
        <p:txBody>
          <a:bodyPr wrap="square" rtlCol="0" anchor="ctr"/>
          <a:lstStyle/>
          <a:p>
            <a:pPr indent="0" marL="0">
              <a:buNone/>
            </a:pPr>
            <a:r>
              <a:rPr lang="en-US" sz="1550" b="1" dirty="0">
                <a:solidFill>
                  <a:srgbClr val="1E4620"/>
                </a:solidFill>
                <a:latin typeface="Calibri" pitchFamily="34" charset="0"/>
                <a:ea typeface="Calibri" pitchFamily="34" charset="-122"/>
                <a:cs typeface="Calibri" pitchFamily="34" charset="-120"/>
              </a:rPr>
              <a:t>Esprit critique</a:t>
            </a:r>
            <a:endParaRPr lang="en-US" sz="1550" dirty="0"/>
          </a:p>
        </p:txBody>
      </p:sp>
      <p:sp>
        <p:nvSpPr>
          <p:cNvPr id="13" name="Text 9"/>
          <p:cNvSpPr/>
          <p:nvPr/>
        </p:nvSpPr>
        <p:spPr>
          <a:xfrm>
            <a:off x="5696712" y="2331720"/>
            <a:ext cx="2880360" cy="77724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fausses informations, canulars, publicités déguisées : douter, vérifier, ne pas relayer</a:t>
            </a:r>
            <a:endParaRPr lang="en-US" sz="1150" dirty="0"/>
          </a:p>
        </p:txBody>
      </p:sp>
      <p:sp>
        <p:nvSpPr>
          <p:cNvPr id="14" name="Shape 10"/>
          <p:cNvSpPr/>
          <p:nvPr/>
        </p:nvSpPr>
        <p:spPr>
          <a:xfrm>
            <a:off x="502920" y="3355848"/>
            <a:ext cx="3977640" cy="1298448"/>
          </a:xfrm>
          <a:prstGeom prst="roundRect">
            <a:avLst>
              <a:gd name="adj" fmla="val 6338"/>
            </a:avLst>
          </a:prstGeom>
          <a:solidFill>
            <a:srgbClr val="EEF4E2"/>
          </a:solidFill>
          <a:ln/>
          <a:effectLst>
            <a:outerShdw sx="100000" sy="100000" kx="0" ky="0" algn="bl" rotWithShape="0" blurRad="88900" dist="25400" dir="2700000">
              <a:srgbClr val="000000">
                <a:alpha val="13000"/>
              </a:srgbClr>
            </a:outerShdw>
          </a:effectLst>
        </p:spPr>
      </p:sp>
      <p:sp>
        <p:nvSpPr>
          <p:cNvPr id="15" name="Shape 11"/>
          <p:cNvSpPr/>
          <p:nvPr/>
        </p:nvSpPr>
        <p:spPr>
          <a:xfrm>
            <a:off x="704088" y="3685032"/>
            <a:ext cx="640080" cy="640080"/>
          </a:xfrm>
          <a:prstGeom prst="ellipse">
            <a:avLst/>
          </a:prstGeom>
          <a:solidFill>
            <a:srgbClr val="2C5F2D"/>
          </a:solidFill>
          <a:ln/>
        </p:spPr>
      </p:sp>
      <p:pic>
        <p:nvPicPr>
          <p:cNvPr id="16" name="Image 2" descr="preencoded.png">    </p:cNvPr>
          <p:cNvPicPr>
            <a:picLocks noChangeAspect="1"/>
          </p:cNvPicPr>
          <p:nvPr/>
        </p:nvPicPr>
        <p:blipFill>
          <a:blip r:embed="rId3"/>
          <a:stretch>
            <a:fillRect/>
          </a:stretch>
        </p:blipFill>
        <p:spPr>
          <a:xfrm>
            <a:off x="864108" y="3845052"/>
            <a:ext cx="320040" cy="320040"/>
          </a:xfrm>
          <a:prstGeom prst="rect">
            <a:avLst/>
          </a:prstGeom>
        </p:spPr>
      </p:pic>
      <p:sp>
        <p:nvSpPr>
          <p:cNvPr id="17" name="Text 12"/>
          <p:cNvSpPr/>
          <p:nvPr/>
        </p:nvSpPr>
        <p:spPr>
          <a:xfrm>
            <a:off x="1463040" y="3465576"/>
            <a:ext cx="2926080" cy="365760"/>
          </a:xfrm>
          <a:prstGeom prst="rect">
            <a:avLst/>
          </a:prstGeom>
          <a:noFill/>
          <a:ln/>
        </p:spPr>
        <p:txBody>
          <a:bodyPr wrap="square" rtlCol="0" anchor="ctr"/>
          <a:lstStyle/>
          <a:p>
            <a:pPr indent="0" marL="0">
              <a:buNone/>
            </a:pPr>
            <a:r>
              <a:rPr lang="en-US" sz="1550" b="1" dirty="0">
                <a:solidFill>
                  <a:srgbClr val="1E4620"/>
                </a:solidFill>
                <a:latin typeface="Calibri" pitchFamily="34" charset="0"/>
                <a:ea typeface="Calibri" pitchFamily="34" charset="-122"/>
                <a:cs typeface="Calibri" pitchFamily="34" charset="-120"/>
              </a:rPr>
              <a:t>Sécurité sur Internet</a:t>
            </a:r>
            <a:endParaRPr lang="en-US" sz="1550" dirty="0"/>
          </a:p>
        </p:txBody>
      </p:sp>
      <p:sp>
        <p:nvSpPr>
          <p:cNvPr id="18" name="Text 13"/>
          <p:cNvSpPr/>
          <p:nvPr/>
        </p:nvSpPr>
        <p:spPr>
          <a:xfrm>
            <a:off x="1463040" y="3813048"/>
            <a:ext cx="2880360" cy="77724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mots de passe, inconnus, liens piégés, données personnelles</a:t>
            </a:r>
            <a:endParaRPr lang="en-US" sz="1150" dirty="0"/>
          </a:p>
        </p:txBody>
      </p:sp>
      <p:sp>
        <p:nvSpPr>
          <p:cNvPr id="19" name="Shape 14"/>
          <p:cNvSpPr/>
          <p:nvPr/>
        </p:nvSpPr>
        <p:spPr>
          <a:xfrm>
            <a:off x="4736592" y="3355848"/>
            <a:ext cx="3977640" cy="1298448"/>
          </a:xfrm>
          <a:prstGeom prst="roundRect">
            <a:avLst>
              <a:gd name="adj" fmla="val 6338"/>
            </a:avLst>
          </a:prstGeom>
          <a:solidFill>
            <a:srgbClr val="EEF4E2"/>
          </a:solidFill>
          <a:ln/>
          <a:effectLst>
            <a:outerShdw sx="100000" sy="100000" kx="0" ky="0" algn="bl" rotWithShape="0" blurRad="88900" dist="25400" dir="2700000">
              <a:srgbClr val="000000">
                <a:alpha val="13000"/>
              </a:srgbClr>
            </a:outerShdw>
          </a:effectLst>
        </p:spPr>
      </p:sp>
      <p:sp>
        <p:nvSpPr>
          <p:cNvPr id="20" name="Shape 15"/>
          <p:cNvSpPr/>
          <p:nvPr/>
        </p:nvSpPr>
        <p:spPr>
          <a:xfrm>
            <a:off x="4937760" y="3685032"/>
            <a:ext cx="640080" cy="640080"/>
          </a:xfrm>
          <a:prstGeom prst="ellipse">
            <a:avLst/>
          </a:prstGeom>
          <a:solidFill>
            <a:srgbClr val="2C5F2D"/>
          </a:solidFill>
          <a:ln/>
        </p:spPr>
      </p:sp>
      <p:pic>
        <p:nvPicPr>
          <p:cNvPr id="21" name="Image 3" descr="preencoded.png">    </p:cNvPr>
          <p:cNvPicPr>
            <a:picLocks noChangeAspect="1"/>
          </p:cNvPicPr>
          <p:nvPr/>
        </p:nvPicPr>
        <p:blipFill>
          <a:blip r:embed="rId4"/>
          <a:stretch>
            <a:fillRect/>
          </a:stretch>
        </p:blipFill>
        <p:spPr>
          <a:xfrm>
            <a:off x="5097780" y="3845052"/>
            <a:ext cx="320040" cy="320040"/>
          </a:xfrm>
          <a:prstGeom prst="rect">
            <a:avLst/>
          </a:prstGeom>
        </p:spPr>
      </p:pic>
      <p:sp>
        <p:nvSpPr>
          <p:cNvPr id="22" name="Text 16"/>
          <p:cNvSpPr/>
          <p:nvPr/>
        </p:nvSpPr>
        <p:spPr>
          <a:xfrm>
            <a:off x="5696712" y="3465576"/>
            <a:ext cx="2926080" cy="365760"/>
          </a:xfrm>
          <a:prstGeom prst="rect">
            <a:avLst/>
          </a:prstGeom>
          <a:noFill/>
          <a:ln/>
        </p:spPr>
        <p:txBody>
          <a:bodyPr wrap="square" rtlCol="0" anchor="ctr"/>
          <a:lstStyle/>
          <a:p>
            <a:pPr indent="0" marL="0">
              <a:buNone/>
            </a:pPr>
            <a:r>
              <a:rPr lang="en-US" sz="1550" b="1" dirty="0">
                <a:solidFill>
                  <a:srgbClr val="1E4620"/>
                </a:solidFill>
                <a:latin typeface="Calibri" pitchFamily="34" charset="0"/>
                <a:ea typeface="Calibri" pitchFamily="34" charset="-122"/>
                <a:cs typeface="Calibri" pitchFamily="34" charset="-120"/>
              </a:rPr>
              <a:t>Addiction numérique</a:t>
            </a:r>
            <a:endParaRPr lang="en-US" sz="1550" dirty="0"/>
          </a:p>
        </p:txBody>
      </p:sp>
      <p:sp>
        <p:nvSpPr>
          <p:cNvPr id="23" name="Text 17"/>
          <p:cNvSpPr/>
          <p:nvPr/>
        </p:nvSpPr>
        <p:spPr>
          <a:xfrm>
            <a:off x="5696712" y="3813048"/>
            <a:ext cx="2880360" cy="77724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la déconnexion quotidienne comme habitude, pas comme punition</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1"/>
        </a:solidFill>
      </p:bgPr>
    </p:bg>
    <p:spTree>
      <p:nvGrpSpPr>
        <p:cNvPr id="1" name=""/>
        <p:cNvGrpSpPr/>
        <p:nvPr/>
      </p:nvGrpSpPr>
      <p:grpSpPr>
        <a:xfrm>
          <a:off x="0" y="0"/>
          <a:ext cx="0" cy="0"/>
          <a:chOff x="0" y="0"/>
          <a:chExt cx="0" cy="0"/>
        </a:xfrm>
      </p:grpSpPr>
      <p:sp>
        <p:nvSpPr>
          <p:cNvPr id="2" name="Text 0"/>
          <p:cNvSpPr/>
          <p:nvPr/>
        </p:nvSpPr>
        <p:spPr>
          <a:xfrm>
            <a:off x="502920" y="320040"/>
            <a:ext cx="8229600" cy="640080"/>
          </a:xfrm>
          <a:prstGeom prst="rect">
            <a:avLst/>
          </a:prstGeom>
          <a:noFill/>
          <a:ln/>
        </p:spPr>
        <p:txBody>
          <a:bodyPr wrap="square" rtlCol="0" anchor="ctr"/>
          <a:lstStyle/>
          <a:p>
            <a:pPr indent="0" marL="0">
              <a:buNone/>
            </a:pPr>
            <a:r>
              <a:rPr lang="en-US" sz="3100" b="1" dirty="0">
                <a:solidFill>
                  <a:srgbClr val="1E4620"/>
                </a:solidFill>
                <a:latin typeface="Century Schoolbook" pitchFamily="34" charset="0"/>
                <a:ea typeface="Century Schoolbook" pitchFamily="34" charset="-122"/>
                <a:cs typeface="Century Schoolbook" pitchFamily="34" charset="-120"/>
              </a:rPr>
              <a:t>La réponse : un projet en trois verbes</a:t>
            </a:r>
            <a:endParaRPr lang="en-US" sz="3100" dirty="0"/>
          </a:p>
        </p:txBody>
      </p:sp>
      <p:sp>
        <p:nvSpPr>
          <p:cNvPr id="3" name="Shape 1"/>
          <p:cNvSpPr/>
          <p:nvPr/>
        </p:nvSpPr>
        <p:spPr>
          <a:xfrm>
            <a:off x="502920" y="1143000"/>
            <a:ext cx="2697480" cy="338328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4" name="Shape 2"/>
          <p:cNvSpPr/>
          <p:nvPr/>
        </p:nvSpPr>
        <p:spPr>
          <a:xfrm>
            <a:off x="1485900" y="1417320"/>
            <a:ext cx="731520" cy="731520"/>
          </a:xfrm>
          <a:prstGeom prst="ellipse">
            <a:avLst/>
          </a:prstGeom>
          <a:solidFill>
            <a:srgbClr val="2C5F2D"/>
          </a:solidFill>
          <a:ln/>
        </p:spPr>
      </p:sp>
      <p:pic>
        <p:nvPicPr>
          <p:cNvPr id="5" name="Image 0" descr="preencoded.png">    </p:cNvPr>
          <p:cNvPicPr>
            <a:picLocks noChangeAspect="1"/>
          </p:cNvPicPr>
          <p:nvPr/>
        </p:nvPicPr>
        <p:blipFill>
          <a:blip r:embed="rId1"/>
          <a:stretch>
            <a:fillRect/>
          </a:stretch>
        </p:blipFill>
        <p:spPr>
          <a:xfrm>
            <a:off x="1668780" y="1600200"/>
            <a:ext cx="365760" cy="365760"/>
          </a:xfrm>
          <a:prstGeom prst="rect">
            <a:avLst/>
          </a:prstGeom>
        </p:spPr>
      </p:pic>
      <p:sp>
        <p:nvSpPr>
          <p:cNvPr id="6" name="Text 3"/>
          <p:cNvSpPr/>
          <p:nvPr/>
        </p:nvSpPr>
        <p:spPr>
          <a:xfrm>
            <a:off x="640080" y="2240280"/>
            <a:ext cx="2423160" cy="411480"/>
          </a:xfrm>
          <a:prstGeom prst="rect">
            <a:avLst/>
          </a:prstGeom>
          <a:noFill/>
          <a:ln/>
        </p:spPr>
        <p:txBody>
          <a:bodyPr wrap="square" rtlCol="0" anchor="ctr"/>
          <a:lstStyle/>
          <a:p>
            <a:pPr algn="ctr" indent="0" marL="0">
              <a:buNone/>
            </a:pPr>
            <a:r>
              <a:rPr lang="en-US" sz="2000" b="1" dirty="0">
                <a:solidFill>
                  <a:srgbClr val="1E4620"/>
                </a:solidFill>
                <a:latin typeface="Century Schoolbook" pitchFamily="34" charset="0"/>
                <a:ea typeface="Century Schoolbook" pitchFamily="34" charset="-122"/>
                <a:cs typeface="Century Schoolbook" pitchFamily="34" charset="-120"/>
              </a:rPr>
              <a:t>Fabriquer</a:t>
            </a:r>
            <a:endParaRPr lang="en-US" sz="2000" dirty="0"/>
          </a:p>
        </p:txBody>
      </p:sp>
      <p:sp>
        <p:nvSpPr>
          <p:cNvPr id="7" name="Text 4"/>
          <p:cNvSpPr/>
          <p:nvPr/>
        </p:nvSpPr>
        <p:spPr>
          <a:xfrm>
            <a:off x="731520" y="2697480"/>
            <a:ext cx="2240280" cy="173736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Les élèves produisent intégralement 4 exemplaires du jeu au FabLab : tuiles, cartes, figurines, jauge, rangement. Chaque objet est un problème de maths, de français ou de sciences.</a:t>
            </a:r>
            <a:endParaRPr lang="en-US" sz="1150" dirty="0"/>
          </a:p>
        </p:txBody>
      </p:sp>
      <p:sp>
        <p:nvSpPr>
          <p:cNvPr id="8" name="Shape 5"/>
          <p:cNvSpPr/>
          <p:nvPr/>
        </p:nvSpPr>
        <p:spPr>
          <a:xfrm>
            <a:off x="3383280" y="1143000"/>
            <a:ext cx="2697480" cy="338328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9" name="Shape 6"/>
          <p:cNvSpPr/>
          <p:nvPr/>
        </p:nvSpPr>
        <p:spPr>
          <a:xfrm>
            <a:off x="4366260" y="1417320"/>
            <a:ext cx="731520" cy="731520"/>
          </a:xfrm>
          <a:prstGeom prst="ellipse">
            <a:avLst/>
          </a:prstGeom>
          <a:solidFill>
            <a:srgbClr val="E3A72F"/>
          </a:solidFill>
          <a:ln/>
        </p:spPr>
      </p:sp>
      <p:pic>
        <p:nvPicPr>
          <p:cNvPr id="10" name="Image 1" descr="preencoded.png">    </p:cNvPr>
          <p:cNvPicPr>
            <a:picLocks noChangeAspect="1"/>
          </p:cNvPicPr>
          <p:nvPr/>
        </p:nvPicPr>
        <p:blipFill>
          <a:blip r:embed="rId2"/>
          <a:stretch>
            <a:fillRect/>
          </a:stretch>
        </p:blipFill>
        <p:spPr>
          <a:xfrm>
            <a:off x="4549140" y="1600200"/>
            <a:ext cx="365760" cy="365760"/>
          </a:xfrm>
          <a:prstGeom prst="rect">
            <a:avLst/>
          </a:prstGeom>
        </p:spPr>
      </p:pic>
      <p:sp>
        <p:nvSpPr>
          <p:cNvPr id="11" name="Text 7"/>
          <p:cNvSpPr/>
          <p:nvPr/>
        </p:nvSpPr>
        <p:spPr>
          <a:xfrm>
            <a:off x="3520440" y="2240280"/>
            <a:ext cx="2423160" cy="411480"/>
          </a:xfrm>
          <a:prstGeom prst="rect">
            <a:avLst/>
          </a:prstGeom>
          <a:noFill/>
          <a:ln/>
        </p:spPr>
        <p:txBody>
          <a:bodyPr wrap="square" rtlCol="0" anchor="ctr"/>
          <a:lstStyle/>
          <a:p>
            <a:pPr algn="ctr" indent="0" marL="0">
              <a:buNone/>
            </a:pPr>
            <a:r>
              <a:rPr lang="en-US" sz="2000" b="1" dirty="0">
                <a:solidFill>
                  <a:srgbClr val="1E4620"/>
                </a:solidFill>
                <a:latin typeface="Century Schoolbook" pitchFamily="34" charset="0"/>
                <a:ea typeface="Century Schoolbook" pitchFamily="34" charset="-122"/>
                <a:cs typeface="Century Schoolbook" pitchFamily="34" charset="-120"/>
              </a:rPr>
              <a:t>Jouer</a:t>
            </a:r>
            <a:endParaRPr lang="en-US" sz="2000" dirty="0"/>
          </a:p>
        </p:txBody>
      </p:sp>
      <p:sp>
        <p:nvSpPr>
          <p:cNvPr id="12" name="Text 8"/>
          <p:cNvSpPr/>
          <p:nvPr/>
        </p:nvSpPr>
        <p:spPr>
          <a:xfrm>
            <a:off x="3611880" y="2697480"/>
            <a:ext cx="2240280" cy="173736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En classe, jusqu'au niveau 3 « expert » : chaque action doit être justifiée à voix haute devant « Bao l'arbitre ». L'argumentation orale devient une mécanique du jeu.</a:t>
            </a:r>
            <a:endParaRPr lang="en-US" sz="1150" dirty="0"/>
          </a:p>
        </p:txBody>
      </p:sp>
      <p:sp>
        <p:nvSpPr>
          <p:cNvPr id="13" name="Shape 9"/>
          <p:cNvSpPr/>
          <p:nvPr/>
        </p:nvSpPr>
        <p:spPr>
          <a:xfrm>
            <a:off x="6263640" y="1143000"/>
            <a:ext cx="2697480" cy="338328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14" name="Shape 10"/>
          <p:cNvSpPr/>
          <p:nvPr/>
        </p:nvSpPr>
        <p:spPr>
          <a:xfrm>
            <a:off x="7246620" y="1417320"/>
            <a:ext cx="731520" cy="731520"/>
          </a:xfrm>
          <a:prstGeom prst="ellipse">
            <a:avLst/>
          </a:prstGeom>
          <a:solidFill>
            <a:srgbClr val="2C5F2D"/>
          </a:solidFill>
          <a:ln/>
        </p:spPr>
      </p:sp>
      <p:pic>
        <p:nvPicPr>
          <p:cNvPr id="15" name="Image 2" descr="preencoded.png">    </p:cNvPr>
          <p:cNvPicPr>
            <a:picLocks noChangeAspect="1"/>
          </p:cNvPicPr>
          <p:nvPr/>
        </p:nvPicPr>
        <p:blipFill>
          <a:blip r:embed="rId3"/>
          <a:stretch>
            <a:fillRect/>
          </a:stretch>
        </p:blipFill>
        <p:spPr>
          <a:xfrm>
            <a:off x="7429500" y="1600200"/>
            <a:ext cx="365760" cy="365760"/>
          </a:xfrm>
          <a:prstGeom prst="rect">
            <a:avLst/>
          </a:prstGeom>
        </p:spPr>
      </p:pic>
      <p:sp>
        <p:nvSpPr>
          <p:cNvPr id="16" name="Text 11"/>
          <p:cNvSpPr/>
          <p:nvPr/>
        </p:nvSpPr>
        <p:spPr>
          <a:xfrm>
            <a:off x="6400800" y="2240280"/>
            <a:ext cx="2423160" cy="411480"/>
          </a:xfrm>
          <a:prstGeom prst="rect">
            <a:avLst/>
          </a:prstGeom>
          <a:noFill/>
          <a:ln/>
        </p:spPr>
        <p:txBody>
          <a:bodyPr wrap="square" rtlCol="0" anchor="ctr"/>
          <a:lstStyle/>
          <a:p>
            <a:pPr algn="ctr" indent="0" marL="0">
              <a:buNone/>
            </a:pPr>
            <a:r>
              <a:rPr lang="en-US" sz="2000" b="1" dirty="0">
                <a:solidFill>
                  <a:srgbClr val="1E4620"/>
                </a:solidFill>
                <a:latin typeface="Century Schoolbook" pitchFamily="34" charset="0"/>
                <a:ea typeface="Century Schoolbook" pitchFamily="34" charset="-122"/>
                <a:cs typeface="Century Schoolbook" pitchFamily="34" charset="-120"/>
              </a:rPr>
              <a:t>Transmettre</a:t>
            </a:r>
            <a:endParaRPr lang="en-US" sz="2000" dirty="0"/>
          </a:p>
        </p:txBody>
      </p:sp>
      <p:sp>
        <p:nvSpPr>
          <p:cNvPr id="17" name="Text 12"/>
          <p:cNvSpPr/>
          <p:nvPr/>
        </p:nvSpPr>
        <p:spPr>
          <a:xfrm>
            <a:off x="6492240" y="2697480"/>
            <a:ext cx="2240280" cy="1737360"/>
          </a:xfrm>
          <a:prstGeom prst="rect">
            <a:avLst/>
          </a:prstGeom>
          <a:noFill/>
          <a:ln/>
        </p:spPr>
        <p:txBody>
          <a:bodyPr wrap="square" rtlCol="0" anchor="ctr"/>
          <a:lstStyle/>
          <a:p>
            <a:pPr indent="0" marL="0">
              <a:buNone/>
            </a:pPr>
            <a:r>
              <a:rPr lang="en-US" sz="1150" dirty="0">
                <a:solidFill>
                  <a:srgbClr val="5A6B52"/>
                </a:solidFill>
                <a:latin typeface="Calibri" pitchFamily="34" charset="0"/>
                <a:ea typeface="Calibri" pitchFamily="34" charset="-122"/>
                <a:cs typeface="Calibri" pitchFamily="34" charset="-120"/>
              </a:rPr>
              <a:t>Les élèves deviennent médiateurs : soirée-jeu animée par eux, notice rédigée par eux, prêt tournant des 4 jeux dans les familles toute l'année.</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640080"/>
          </a:xfrm>
          <a:prstGeom prst="rect">
            <a:avLst/>
          </a:prstGeom>
          <a:noFill/>
          <a:ln/>
        </p:spPr>
        <p:txBody>
          <a:bodyPr wrap="square" rtlCol="0" anchor="ctr"/>
          <a:lstStyle/>
          <a:p>
            <a:pPr indent="0" marL="0">
              <a:buNone/>
            </a:pPr>
            <a:r>
              <a:rPr lang="en-US" sz="3100" b="1" dirty="0">
                <a:solidFill>
                  <a:srgbClr val="1E4620"/>
                </a:solidFill>
                <a:latin typeface="Century Schoolbook" pitchFamily="34" charset="0"/>
                <a:ea typeface="Century Schoolbook" pitchFamily="34" charset="-122"/>
                <a:cs typeface="Century Schoolbook" pitchFamily="34" charset="-120"/>
              </a:rPr>
              <a:t>Quatre machines, un jeu complet</a:t>
            </a:r>
            <a:endParaRPr lang="en-US" sz="3100" dirty="0"/>
          </a:p>
        </p:txBody>
      </p:sp>
      <p:sp>
        <p:nvSpPr>
          <p:cNvPr id="3" name="Shape 1"/>
          <p:cNvSpPr/>
          <p:nvPr/>
        </p:nvSpPr>
        <p:spPr>
          <a:xfrm>
            <a:off x="502920" y="1097280"/>
            <a:ext cx="3977640" cy="1600200"/>
          </a:xfrm>
          <a:prstGeom prst="roundRect">
            <a:avLst>
              <a:gd name="adj" fmla="val 5143"/>
            </a:avLst>
          </a:prstGeom>
          <a:solidFill>
            <a:srgbClr val="F7FAF1"/>
          </a:solidFill>
          <a:ln/>
          <a:effectLst>
            <a:outerShdw sx="100000" sy="100000" kx="0" ky="0" algn="bl" rotWithShape="0" blurRad="88900" dist="25400" dir="2700000">
              <a:srgbClr val="000000">
                <a:alpha val="13000"/>
              </a:srgbClr>
            </a:outerShdw>
          </a:effectLst>
        </p:spPr>
      </p:sp>
      <p:sp>
        <p:nvSpPr>
          <p:cNvPr id="4" name="Shape 2"/>
          <p:cNvSpPr/>
          <p:nvPr/>
        </p:nvSpPr>
        <p:spPr>
          <a:xfrm>
            <a:off x="704088" y="1554480"/>
            <a:ext cx="658368" cy="658368"/>
          </a:xfrm>
          <a:prstGeom prst="ellipse">
            <a:avLst/>
          </a:prstGeom>
          <a:solidFill>
            <a:srgbClr val="2C5F2D"/>
          </a:solidFill>
          <a:ln/>
        </p:spPr>
      </p:sp>
      <p:pic>
        <p:nvPicPr>
          <p:cNvPr id="5" name="Image 0" descr="preencoded.png">    </p:cNvPr>
          <p:cNvPicPr>
            <a:picLocks noChangeAspect="1"/>
          </p:cNvPicPr>
          <p:nvPr/>
        </p:nvPicPr>
        <p:blipFill>
          <a:blip r:embed="rId1"/>
          <a:stretch>
            <a:fillRect/>
          </a:stretch>
        </p:blipFill>
        <p:spPr>
          <a:xfrm>
            <a:off x="868680" y="1719072"/>
            <a:ext cx="329184" cy="329184"/>
          </a:xfrm>
          <a:prstGeom prst="rect">
            <a:avLst/>
          </a:prstGeom>
        </p:spPr>
      </p:pic>
      <p:sp>
        <p:nvSpPr>
          <p:cNvPr id="6" name="Text 3"/>
          <p:cNvSpPr/>
          <p:nvPr/>
        </p:nvSpPr>
        <p:spPr>
          <a:xfrm>
            <a:off x="1490472" y="1188720"/>
            <a:ext cx="2926080" cy="320040"/>
          </a:xfrm>
          <a:prstGeom prst="rect">
            <a:avLst/>
          </a:prstGeom>
          <a:noFill/>
          <a:ln/>
        </p:spPr>
        <p:txBody>
          <a:bodyPr wrap="square" rtlCol="0" anchor="ctr"/>
          <a:lstStyle/>
          <a:p>
            <a:pPr indent="0" marL="0">
              <a:buNone/>
            </a:pPr>
            <a:r>
              <a:rPr lang="en-US" sz="1500" b="1" dirty="0">
                <a:solidFill>
                  <a:srgbClr val="1E4620"/>
                </a:solidFill>
                <a:latin typeface="Calibri" pitchFamily="34" charset="0"/>
                <a:ea typeface="Calibri" pitchFamily="34" charset="-122"/>
                <a:cs typeface="Calibri" pitchFamily="34" charset="-120"/>
              </a:rPr>
              <a:t>Scie à chantourner</a:t>
            </a:r>
            <a:endParaRPr lang="en-US" sz="1500" dirty="0"/>
          </a:p>
        </p:txBody>
      </p:sp>
      <p:sp>
        <p:nvSpPr>
          <p:cNvPr id="7" name="Text 4"/>
          <p:cNvSpPr/>
          <p:nvPr/>
        </p:nvSpPr>
        <p:spPr>
          <a:xfrm>
            <a:off x="1490472" y="1499616"/>
            <a:ext cx="2880360" cy="502920"/>
          </a:xfrm>
          <a:prstGeom prst="rect">
            <a:avLst/>
          </a:prstGeom>
          <a:noFill/>
          <a:ln/>
        </p:spPr>
        <p:txBody>
          <a:bodyPr wrap="square" rtlCol="0" anchor="ctr"/>
          <a:lstStyle/>
          <a:p>
            <a:pPr indent="0" marL="0">
              <a:buNone/>
            </a:pPr>
            <a:r>
              <a:rPr lang="en-US" sz="1100" dirty="0">
                <a:solidFill>
                  <a:srgbClr val="22301F"/>
                </a:solidFill>
                <a:latin typeface="Calibri" pitchFamily="34" charset="0"/>
                <a:ea typeface="Calibri" pitchFamily="34" charset="-122"/>
                <a:cs typeface="Calibri" pitchFamily="34" charset="-120"/>
              </a:rPr>
              <a:t>35 tuiles « jungle d'Internet », supports de jauge, curseurs</a:t>
            </a:r>
            <a:endParaRPr lang="en-US" sz="1100" dirty="0"/>
          </a:p>
        </p:txBody>
      </p:sp>
      <p:sp>
        <p:nvSpPr>
          <p:cNvPr id="8" name="Text 5"/>
          <p:cNvSpPr/>
          <p:nvPr/>
        </p:nvSpPr>
        <p:spPr>
          <a:xfrm>
            <a:off x="1490472" y="1993392"/>
            <a:ext cx="2880360" cy="658368"/>
          </a:xfrm>
          <a:prstGeom prst="rect">
            <a:avLst/>
          </a:prstGeom>
          <a:noFill/>
          <a:ln/>
        </p:spPr>
        <p:txBody>
          <a:bodyPr wrap="square" rtlCol="0" anchor="ctr"/>
          <a:lstStyle/>
          <a:p>
            <a:pPr indent="0" marL="0">
              <a:buNone/>
            </a:pPr>
            <a:r>
              <a:rPr lang="en-US" sz="1050" i="1" dirty="0">
                <a:solidFill>
                  <a:srgbClr val="2C5F2D"/>
                </a:solidFill>
                <a:latin typeface="Calibri" pitchFamily="34" charset="0"/>
                <a:ea typeface="Calibri" pitchFamily="34" charset="-122"/>
                <a:cs typeface="Calibri" pitchFamily="34" charset="-120"/>
              </a:rPr>
              <a:t>tracés instrumentés, le carré (perpendicularité, égalité des côtés), symétrie</a:t>
            </a:r>
            <a:endParaRPr lang="en-US" sz="1050" dirty="0"/>
          </a:p>
        </p:txBody>
      </p:sp>
      <p:sp>
        <p:nvSpPr>
          <p:cNvPr id="9" name="Shape 6"/>
          <p:cNvSpPr/>
          <p:nvPr/>
        </p:nvSpPr>
        <p:spPr>
          <a:xfrm>
            <a:off x="4736592" y="1097280"/>
            <a:ext cx="3977640" cy="1600200"/>
          </a:xfrm>
          <a:prstGeom prst="roundRect">
            <a:avLst>
              <a:gd name="adj" fmla="val 5143"/>
            </a:avLst>
          </a:prstGeom>
          <a:solidFill>
            <a:srgbClr val="F7FAF1"/>
          </a:solidFill>
          <a:ln/>
          <a:effectLst>
            <a:outerShdw sx="100000" sy="100000" kx="0" ky="0" algn="bl" rotWithShape="0" blurRad="88900" dist="25400" dir="2700000">
              <a:srgbClr val="000000">
                <a:alpha val="13000"/>
              </a:srgbClr>
            </a:outerShdw>
          </a:effectLst>
        </p:spPr>
      </p:sp>
      <p:sp>
        <p:nvSpPr>
          <p:cNvPr id="10" name="Shape 7"/>
          <p:cNvSpPr/>
          <p:nvPr/>
        </p:nvSpPr>
        <p:spPr>
          <a:xfrm>
            <a:off x="4937760" y="1554480"/>
            <a:ext cx="658368" cy="658368"/>
          </a:xfrm>
          <a:prstGeom prst="ellipse">
            <a:avLst/>
          </a:prstGeom>
          <a:solidFill>
            <a:srgbClr val="2C5F2D"/>
          </a:solidFill>
          <a:ln/>
        </p:spPr>
      </p:sp>
      <p:pic>
        <p:nvPicPr>
          <p:cNvPr id="11" name="Image 1" descr="preencoded.png">    </p:cNvPr>
          <p:cNvPicPr>
            <a:picLocks noChangeAspect="1"/>
          </p:cNvPicPr>
          <p:nvPr/>
        </p:nvPicPr>
        <p:blipFill>
          <a:blip r:embed="rId2"/>
          <a:stretch>
            <a:fillRect/>
          </a:stretch>
        </p:blipFill>
        <p:spPr>
          <a:xfrm>
            <a:off x="5102352" y="1719072"/>
            <a:ext cx="329184" cy="329184"/>
          </a:xfrm>
          <a:prstGeom prst="rect">
            <a:avLst/>
          </a:prstGeom>
        </p:spPr>
      </p:pic>
      <p:sp>
        <p:nvSpPr>
          <p:cNvPr id="12" name="Text 8"/>
          <p:cNvSpPr/>
          <p:nvPr/>
        </p:nvSpPr>
        <p:spPr>
          <a:xfrm>
            <a:off x="5724144" y="1188720"/>
            <a:ext cx="2926080" cy="320040"/>
          </a:xfrm>
          <a:prstGeom prst="rect">
            <a:avLst/>
          </a:prstGeom>
          <a:noFill/>
          <a:ln/>
        </p:spPr>
        <p:txBody>
          <a:bodyPr wrap="square" rtlCol="0" anchor="ctr"/>
          <a:lstStyle/>
          <a:p>
            <a:pPr indent="0" marL="0">
              <a:buNone/>
            </a:pPr>
            <a:r>
              <a:rPr lang="en-US" sz="1500" b="1" dirty="0">
                <a:solidFill>
                  <a:srgbClr val="1E4620"/>
                </a:solidFill>
                <a:latin typeface="Calibri" pitchFamily="34" charset="0"/>
                <a:ea typeface="Calibri" pitchFamily="34" charset="-122"/>
                <a:cs typeface="Calibri" pitchFamily="34" charset="-120"/>
              </a:rPr>
              <a:t>Imprimante 3D</a:t>
            </a:r>
            <a:endParaRPr lang="en-US" sz="1500" dirty="0"/>
          </a:p>
        </p:txBody>
      </p:sp>
      <p:sp>
        <p:nvSpPr>
          <p:cNvPr id="13" name="Text 9"/>
          <p:cNvSpPr/>
          <p:nvPr/>
        </p:nvSpPr>
        <p:spPr>
          <a:xfrm>
            <a:off x="5724144" y="1499616"/>
            <a:ext cx="2880360" cy="502920"/>
          </a:xfrm>
          <a:prstGeom prst="rect">
            <a:avLst/>
          </a:prstGeom>
          <a:noFill/>
          <a:ln/>
        </p:spPr>
        <p:txBody>
          <a:bodyPr wrap="square" rtlCol="0" anchor="ctr"/>
          <a:lstStyle/>
          <a:p>
            <a:pPr indent="0" marL="0">
              <a:buNone/>
            </a:pPr>
            <a:r>
              <a:rPr lang="en-US" sz="1100" dirty="0">
                <a:solidFill>
                  <a:srgbClr val="22301F"/>
                </a:solidFill>
                <a:latin typeface="Calibri" pitchFamily="34" charset="0"/>
                <a:ea typeface="Calibri" pitchFamily="34" charset="-122"/>
                <a:cs typeface="Calibri" pitchFamily="34" charset="-120"/>
              </a:rPr>
              <a:t>5 figurines animales modélisées par les élèves</a:t>
            </a:r>
            <a:endParaRPr lang="en-US" sz="1100" dirty="0"/>
          </a:p>
        </p:txBody>
      </p:sp>
      <p:sp>
        <p:nvSpPr>
          <p:cNvPr id="14" name="Text 10"/>
          <p:cNvSpPr/>
          <p:nvPr/>
        </p:nvSpPr>
        <p:spPr>
          <a:xfrm>
            <a:off x="5724144" y="1993392"/>
            <a:ext cx="2880360" cy="658368"/>
          </a:xfrm>
          <a:prstGeom prst="rect">
            <a:avLst/>
          </a:prstGeom>
          <a:noFill/>
          <a:ln/>
        </p:spPr>
        <p:txBody>
          <a:bodyPr wrap="square" rtlCol="0" anchor="ctr"/>
          <a:lstStyle/>
          <a:p>
            <a:pPr indent="0" marL="0">
              <a:buNone/>
            </a:pPr>
            <a:r>
              <a:rPr lang="en-US" sz="1050" i="1" dirty="0">
                <a:solidFill>
                  <a:srgbClr val="2C5F2D"/>
                </a:solidFill>
                <a:latin typeface="Calibri" pitchFamily="34" charset="0"/>
                <a:ea typeface="Calibri" pitchFamily="34" charset="-122"/>
                <a:cs typeface="Calibri" pitchFamily="34" charset="-120"/>
              </a:rPr>
              <a:t>solides et volumes, échelle, durées d'impression, pesée du filament</a:t>
            </a:r>
            <a:endParaRPr lang="en-US" sz="1050" dirty="0"/>
          </a:p>
        </p:txBody>
      </p:sp>
      <p:sp>
        <p:nvSpPr>
          <p:cNvPr id="15" name="Shape 11"/>
          <p:cNvSpPr/>
          <p:nvPr/>
        </p:nvSpPr>
        <p:spPr>
          <a:xfrm>
            <a:off x="502920" y="2880360"/>
            <a:ext cx="3977640" cy="1600200"/>
          </a:xfrm>
          <a:prstGeom prst="roundRect">
            <a:avLst>
              <a:gd name="adj" fmla="val 5143"/>
            </a:avLst>
          </a:prstGeom>
          <a:solidFill>
            <a:srgbClr val="F7FAF1"/>
          </a:solidFill>
          <a:ln/>
          <a:effectLst>
            <a:outerShdw sx="100000" sy="100000" kx="0" ky="0" algn="bl" rotWithShape="0" blurRad="88900" dist="25400" dir="2700000">
              <a:srgbClr val="000000">
                <a:alpha val="13000"/>
              </a:srgbClr>
            </a:outerShdw>
          </a:effectLst>
        </p:spPr>
      </p:sp>
      <p:sp>
        <p:nvSpPr>
          <p:cNvPr id="16" name="Shape 12"/>
          <p:cNvSpPr/>
          <p:nvPr/>
        </p:nvSpPr>
        <p:spPr>
          <a:xfrm>
            <a:off x="704088" y="3337560"/>
            <a:ext cx="658368" cy="658368"/>
          </a:xfrm>
          <a:prstGeom prst="ellipse">
            <a:avLst/>
          </a:prstGeom>
          <a:solidFill>
            <a:srgbClr val="2C5F2D"/>
          </a:solidFill>
          <a:ln/>
        </p:spPr>
      </p:sp>
      <p:pic>
        <p:nvPicPr>
          <p:cNvPr id="17" name="Image 2" descr="preencoded.png">    </p:cNvPr>
          <p:cNvPicPr>
            <a:picLocks noChangeAspect="1"/>
          </p:cNvPicPr>
          <p:nvPr/>
        </p:nvPicPr>
        <p:blipFill>
          <a:blip r:embed="rId3"/>
          <a:stretch>
            <a:fillRect/>
          </a:stretch>
        </p:blipFill>
        <p:spPr>
          <a:xfrm>
            <a:off x="868680" y="3502152"/>
            <a:ext cx="329184" cy="329184"/>
          </a:xfrm>
          <a:prstGeom prst="rect">
            <a:avLst/>
          </a:prstGeom>
        </p:spPr>
      </p:pic>
      <p:sp>
        <p:nvSpPr>
          <p:cNvPr id="18" name="Text 13"/>
          <p:cNvSpPr/>
          <p:nvPr/>
        </p:nvSpPr>
        <p:spPr>
          <a:xfrm>
            <a:off x="1490472" y="2971800"/>
            <a:ext cx="2926080" cy="320040"/>
          </a:xfrm>
          <a:prstGeom prst="rect">
            <a:avLst/>
          </a:prstGeom>
          <a:noFill/>
          <a:ln/>
        </p:spPr>
        <p:txBody>
          <a:bodyPr wrap="square" rtlCol="0" anchor="ctr"/>
          <a:lstStyle/>
          <a:p>
            <a:pPr indent="0" marL="0">
              <a:buNone/>
            </a:pPr>
            <a:r>
              <a:rPr lang="en-US" sz="1500" b="1" dirty="0">
                <a:solidFill>
                  <a:srgbClr val="1E4620"/>
                </a:solidFill>
                <a:latin typeface="Calibri" pitchFamily="34" charset="0"/>
                <a:ea typeface="Calibri" pitchFamily="34" charset="-122"/>
                <a:cs typeface="Calibri" pitchFamily="34" charset="-120"/>
              </a:rPr>
              <a:t>Découpeuse vinyle</a:t>
            </a:r>
            <a:endParaRPr lang="en-US" sz="1500" dirty="0"/>
          </a:p>
        </p:txBody>
      </p:sp>
      <p:sp>
        <p:nvSpPr>
          <p:cNvPr id="19" name="Text 14"/>
          <p:cNvSpPr/>
          <p:nvPr/>
        </p:nvSpPr>
        <p:spPr>
          <a:xfrm>
            <a:off x="1490472" y="3282696"/>
            <a:ext cx="2880360" cy="502920"/>
          </a:xfrm>
          <a:prstGeom prst="rect">
            <a:avLst/>
          </a:prstGeom>
          <a:noFill/>
          <a:ln/>
        </p:spPr>
        <p:txBody>
          <a:bodyPr wrap="square" rtlCol="0" anchor="ctr"/>
          <a:lstStyle/>
          <a:p>
            <a:pPr indent="0" marL="0">
              <a:buNone/>
            </a:pPr>
            <a:r>
              <a:rPr lang="en-US" sz="1100" dirty="0">
                <a:solidFill>
                  <a:srgbClr val="22301F"/>
                </a:solidFill>
                <a:latin typeface="Calibri" pitchFamily="34" charset="0"/>
                <a:ea typeface="Calibri" pitchFamily="34" charset="-122"/>
                <a:cs typeface="Calibri" pitchFamily="34" charset="-120"/>
              </a:rPr>
              <a:t>44 cartes, pictogrammes des 5 gestes, planches d'étiquettes</a:t>
            </a:r>
            <a:endParaRPr lang="en-US" sz="1100" dirty="0"/>
          </a:p>
        </p:txBody>
      </p:sp>
      <p:sp>
        <p:nvSpPr>
          <p:cNvPr id="20" name="Text 15"/>
          <p:cNvSpPr/>
          <p:nvPr/>
        </p:nvSpPr>
        <p:spPr>
          <a:xfrm>
            <a:off x="1490472" y="3776472"/>
            <a:ext cx="2880360" cy="658368"/>
          </a:xfrm>
          <a:prstGeom prst="rect">
            <a:avLst/>
          </a:prstGeom>
          <a:noFill/>
          <a:ln/>
        </p:spPr>
        <p:txBody>
          <a:bodyPr wrap="square" rtlCol="0" anchor="ctr"/>
          <a:lstStyle/>
          <a:p>
            <a:pPr indent="0" marL="0">
              <a:buNone/>
            </a:pPr>
            <a:r>
              <a:rPr lang="en-US" sz="1050" i="1" dirty="0">
                <a:solidFill>
                  <a:srgbClr val="2C5F2D"/>
                </a:solidFill>
                <a:latin typeface="Calibri" pitchFamily="34" charset="0"/>
                <a:ea typeface="Calibri" pitchFamily="34" charset="-122"/>
                <a:cs typeface="Calibri" pitchFamily="34" charset="-120"/>
              </a:rPr>
              <a:t>repérage dans le plan, décimaux au mm, proportionnalité — et orthographe : le texte est imprimé !</a:t>
            </a:r>
            <a:endParaRPr lang="en-US" sz="1050" dirty="0"/>
          </a:p>
        </p:txBody>
      </p:sp>
      <p:sp>
        <p:nvSpPr>
          <p:cNvPr id="21" name="Shape 16"/>
          <p:cNvSpPr/>
          <p:nvPr/>
        </p:nvSpPr>
        <p:spPr>
          <a:xfrm>
            <a:off x="4736592" y="2880360"/>
            <a:ext cx="3977640" cy="1600200"/>
          </a:xfrm>
          <a:prstGeom prst="roundRect">
            <a:avLst>
              <a:gd name="adj" fmla="val 5143"/>
            </a:avLst>
          </a:prstGeom>
          <a:solidFill>
            <a:srgbClr val="F7FAF1"/>
          </a:solidFill>
          <a:ln/>
          <a:effectLst>
            <a:outerShdw sx="100000" sy="100000" kx="0" ky="0" algn="bl" rotWithShape="0" blurRad="88900" dist="25400" dir="2700000">
              <a:srgbClr val="000000">
                <a:alpha val="13000"/>
              </a:srgbClr>
            </a:outerShdw>
          </a:effectLst>
        </p:spPr>
      </p:sp>
      <p:sp>
        <p:nvSpPr>
          <p:cNvPr id="22" name="Shape 17"/>
          <p:cNvSpPr/>
          <p:nvPr/>
        </p:nvSpPr>
        <p:spPr>
          <a:xfrm>
            <a:off x="4937760" y="3337560"/>
            <a:ext cx="658368" cy="658368"/>
          </a:xfrm>
          <a:prstGeom prst="ellipse">
            <a:avLst/>
          </a:prstGeom>
          <a:solidFill>
            <a:srgbClr val="2C5F2D"/>
          </a:solidFill>
          <a:ln/>
        </p:spPr>
      </p:sp>
      <p:pic>
        <p:nvPicPr>
          <p:cNvPr id="23" name="Image 3" descr="preencoded.png">    </p:cNvPr>
          <p:cNvPicPr>
            <a:picLocks noChangeAspect="1"/>
          </p:cNvPicPr>
          <p:nvPr/>
        </p:nvPicPr>
        <p:blipFill>
          <a:blip r:embed="rId4"/>
          <a:stretch>
            <a:fillRect/>
          </a:stretch>
        </p:blipFill>
        <p:spPr>
          <a:xfrm>
            <a:off x="5102352" y="3502152"/>
            <a:ext cx="329184" cy="329184"/>
          </a:xfrm>
          <a:prstGeom prst="rect">
            <a:avLst/>
          </a:prstGeom>
        </p:spPr>
      </p:pic>
      <p:sp>
        <p:nvSpPr>
          <p:cNvPr id="24" name="Text 18"/>
          <p:cNvSpPr/>
          <p:nvPr/>
        </p:nvSpPr>
        <p:spPr>
          <a:xfrm>
            <a:off x="5724144" y="2971800"/>
            <a:ext cx="2926080" cy="320040"/>
          </a:xfrm>
          <a:prstGeom prst="rect">
            <a:avLst/>
          </a:prstGeom>
          <a:noFill/>
          <a:ln/>
        </p:spPr>
        <p:txBody>
          <a:bodyPr wrap="square" rtlCol="0" anchor="ctr"/>
          <a:lstStyle/>
          <a:p>
            <a:pPr indent="0" marL="0">
              <a:buNone/>
            </a:pPr>
            <a:r>
              <a:rPr lang="en-US" sz="1500" b="1" dirty="0">
                <a:solidFill>
                  <a:srgbClr val="1E4620"/>
                </a:solidFill>
                <a:latin typeface="Calibri" pitchFamily="34" charset="0"/>
                <a:ea typeface="Calibri" pitchFamily="34" charset="-122"/>
                <a:cs typeface="Calibri" pitchFamily="34" charset="-120"/>
              </a:rPr>
              <a:t>Machine à coudre</a:t>
            </a:r>
            <a:endParaRPr lang="en-US" sz="1500" dirty="0"/>
          </a:p>
        </p:txBody>
      </p:sp>
      <p:sp>
        <p:nvSpPr>
          <p:cNvPr id="25" name="Text 19"/>
          <p:cNvSpPr/>
          <p:nvPr/>
        </p:nvSpPr>
        <p:spPr>
          <a:xfrm>
            <a:off x="5724144" y="3282696"/>
            <a:ext cx="2880360" cy="502920"/>
          </a:xfrm>
          <a:prstGeom prst="rect">
            <a:avLst/>
          </a:prstGeom>
          <a:noFill/>
          <a:ln/>
        </p:spPr>
        <p:txBody>
          <a:bodyPr wrap="square" rtlCol="0" anchor="ctr"/>
          <a:lstStyle/>
          <a:p>
            <a:pPr indent="0" marL="0">
              <a:buNone/>
            </a:pPr>
            <a:r>
              <a:rPr lang="en-US" sz="1100" dirty="0">
                <a:solidFill>
                  <a:srgbClr val="22301F"/>
                </a:solidFill>
                <a:latin typeface="Calibri" pitchFamily="34" charset="0"/>
                <a:ea typeface="Calibri" pitchFamily="34" charset="-122"/>
                <a:cs typeface="Calibri" pitchFamily="34" charset="-120"/>
              </a:rPr>
              <a:t>pochettes de rangement, tapis de jeu</a:t>
            </a:r>
            <a:endParaRPr lang="en-US" sz="1100" dirty="0"/>
          </a:p>
        </p:txBody>
      </p:sp>
      <p:sp>
        <p:nvSpPr>
          <p:cNvPr id="26" name="Text 20"/>
          <p:cNvSpPr/>
          <p:nvPr/>
        </p:nvSpPr>
        <p:spPr>
          <a:xfrm>
            <a:off x="5724144" y="3776472"/>
            <a:ext cx="2880360" cy="658368"/>
          </a:xfrm>
          <a:prstGeom prst="rect">
            <a:avLst/>
          </a:prstGeom>
          <a:noFill/>
          <a:ln/>
        </p:spPr>
        <p:txBody>
          <a:bodyPr wrap="square" rtlCol="0" anchor="ctr"/>
          <a:lstStyle/>
          <a:p>
            <a:pPr indent="0" marL="0">
              <a:buNone/>
            </a:pPr>
            <a:r>
              <a:rPr lang="en-US" sz="1050" i="1" dirty="0">
                <a:solidFill>
                  <a:srgbClr val="2C5F2D"/>
                </a:solidFill>
                <a:latin typeface="Calibri" pitchFamily="34" charset="0"/>
                <a:ea typeface="Calibri" pitchFamily="34" charset="-122"/>
                <a:cs typeface="Calibri" pitchFamily="34" charset="-120"/>
              </a:rPr>
              <a:t>patrons (le patron d'un pavé !), marges de couture, longueurs</a:t>
            </a:r>
            <a:endParaRPr lang="en-US" sz="1050" dirty="0"/>
          </a:p>
        </p:txBody>
      </p:sp>
      <p:sp>
        <p:nvSpPr>
          <p:cNvPr id="27" name="Text 21"/>
          <p:cNvSpPr/>
          <p:nvPr/>
        </p:nvSpPr>
        <p:spPr>
          <a:xfrm>
            <a:off x="502920" y="4681728"/>
            <a:ext cx="8229600" cy="320040"/>
          </a:xfrm>
          <a:prstGeom prst="rect">
            <a:avLst/>
          </a:prstGeom>
          <a:noFill/>
          <a:ln/>
        </p:spPr>
        <p:txBody>
          <a:bodyPr wrap="square" rtlCol="0" anchor="ctr"/>
          <a:lstStyle/>
          <a:p>
            <a:pPr algn="ctr" indent="0" marL="0">
              <a:buNone/>
            </a:pPr>
            <a:r>
              <a:rPr lang="en-US" sz="1300" b="1" dirty="0">
                <a:solidFill>
                  <a:srgbClr val="E3A72F"/>
                </a:solidFill>
                <a:latin typeface="Calibri" pitchFamily="34" charset="0"/>
                <a:ea typeface="Calibri" pitchFamily="34" charset="-122"/>
                <a:cs typeface="Calibri" pitchFamily="34" charset="-120"/>
              </a:rPr>
              <a:t>4 exemplaires complets = de quoi faire jouer toute la classe, puis prêter aux familles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AF1"/>
        </a:solidFill>
      </p:bgPr>
    </p:bg>
    <p:spTree>
      <p:nvGrpSpPr>
        <p:cNvPr id="1" name=""/>
        <p:cNvGrpSpPr/>
        <p:nvPr/>
      </p:nvGrpSpPr>
      <p:grpSpPr>
        <a:xfrm>
          <a:off x="0" y="0"/>
          <a:ext cx="0" cy="0"/>
          <a:chOff x="0" y="0"/>
          <a:chExt cx="0" cy="0"/>
        </a:xfrm>
      </p:grpSpPr>
      <p:sp>
        <p:nvSpPr>
          <p:cNvPr id="2" name="Text 0"/>
          <p:cNvSpPr/>
          <p:nvPr/>
        </p:nvSpPr>
        <p:spPr>
          <a:xfrm>
            <a:off x="502920" y="320040"/>
            <a:ext cx="8321040" cy="640080"/>
          </a:xfrm>
          <a:prstGeom prst="rect">
            <a:avLst/>
          </a:prstGeom>
          <a:noFill/>
          <a:ln/>
        </p:spPr>
        <p:txBody>
          <a:bodyPr wrap="square" rtlCol="0" anchor="ctr"/>
          <a:lstStyle/>
          <a:p>
            <a:pPr indent="0" marL="0">
              <a:buNone/>
            </a:pPr>
            <a:r>
              <a:rPr lang="en-US" sz="2900" b="1" dirty="0">
                <a:solidFill>
                  <a:srgbClr val="1E4620"/>
                </a:solidFill>
                <a:latin typeface="Century Schoolbook" pitchFamily="34" charset="0"/>
                <a:ea typeface="Century Schoolbook" pitchFamily="34" charset="-122"/>
                <a:cs typeface="Century Schoolbook" pitchFamily="34" charset="-120"/>
              </a:rPr>
              <a:t>Des compétences du programme, en situation réelle</a:t>
            </a:r>
            <a:endParaRPr lang="en-US" sz="2900" dirty="0"/>
          </a:p>
        </p:txBody>
      </p:sp>
      <p:sp>
        <p:nvSpPr>
          <p:cNvPr id="3" name="Shape 1"/>
          <p:cNvSpPr/>
          <p:nvPr/>
        </p:nvSpPr>
        <p:spPr>
          <a:xfrm>
            <a:off x="502920" y="1078992"/>
            <a:ext cx="8183880" cy="822960"/>
          </a:xfrm>
          <a:prstGeom prst="roundRect">
            <a:avLst>
              <a:gd name="adj" fmla="val 8889"/>
            </a:avLst>
          </a:prstGeom>
          <a:solidFill>
            <a:srgbClr val="FFFFFF"/>
          </a:solidFill>
          <a:ln/>
          <a:effectLst>
            <a:outerShdw sx="100000" sy="100000" kx="0" ky="0" algn="bl" rotWithShape="0" blurRad="88900" dist="25400" dir="2700000">
              <a:srgbClr val="000000">
                <a:alpha val="13000"/>
              </a:srgbClr>
            </a:outerShdw>
          </a:effectLst>
        </p:spPr>
      </p:sp>
      <p:sp>
        <p:nvSpPr>
          <p:cNvPr id="4" name="Shape 2"/>
          <p:cNvSpPr/>
          <p:nvPr/>
        </p:nvSpPr>
        <p:spPr>
          <a:xfrm>
            <a:off x="685800" y="1207008"/>
            <a:ext cx="566928" cy="566928"/>
          </a:xfrm>
          <a:prstGeom prst="ellipse">
            <a:avLst/>
          </a:prstGeom>
          <a:solidFill>
            <a:srgbClr val="EEF4E2"/>
          </a:solidFill>
          <a:ln/>
        </p:spPr>
      </p:sp>
      <p:pic>
        <p:nvPicPr>
          <p:cNvPr id="5" name="Image 0" descr="preencoded.png">    </p:cNvPr>
          <p:cNvPicPr>
            <a:picLocks noChangeAspect="1"/>
          </p:cNvPicPr>
          <p:nvPr/>
        </p:nvPicPr>
        <p:blipFill>
          <a:blip r:embed="rId1"/>
          <a:stretch>
            <a:fillRect/>
          </a:stretch>
        </p:blipFill>
        <p:spPr>
          <a:xfrm>
            <a:off x="827532" y="1348740"/>
            <a:ext cx="283464" cy="283464"/>
          </a:xfrm>
          <a:prstGeom prst="rect">
            <a:avLst/>
          </a:prstGeom>
        </p:spPr>
      </p:pic>
      <p:sp>
        <p:nvSpPr>
          <p:cNvPr id="6" name="Text 3"/>
          <p:cNvSpPr/>
          <p:nvPr/>
        </p:nvSpPr>
        <p:spPr>
          <a:xfrm>
            <a:off x="1371600" y="1133856"/>
            <a:ext cx="1828800" cy="713232"/>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Mathématiques</a:t>
            </a:r>
            <a:endParaRPr lang="en-US" sz="1450" dirty="0"/>
          </a:p>
        </p:txBody>
      </p:sp>
      <p:sp>
        <p:nvSpPr>
          <p:cNvPr id="7" name="Text 4"/>
          <p:cNvSpPr/>
          <p:nvPr/>
        </p:nvSpPr>
        <p:spPr>
          <a:xfrm>
            <a:off x="3200400" y="1115568"/>
            <a:ext cx="5394960" cy="768096"/>
          </a:xfrm>
          <a:prstGeom prst="rect">
            <a:avLst/>
          </a:prstGeom>
          <a:noFill/>
          <a:ln/>
        </p:spPr>
        <p:txBody>
          <a:bodyPr wrap="square" rtlCol="0" anchor="ctr"/>
          <a:lstStyle/>
          <a:p>
            <a:pPr indent="0" marL="0">
              <a:buNone/>
            </a:pPr>
            <a:r>
              <a:rPr lang="en-US" sz="1020" dirty="0">
                <a:solidFill>
                  <a:srgbClr val="5A6B52"/>
                </a:solidFill>
                <a:latin typeface="Calibri" pitchFamily="34" charset="0"/>
                <a:ea typeface="Calibri" pitchFamily="34" charset="-122"/>
                <a:cs typeface="Calibri" pitchFamily="34" charset="-120"/>
              </a:rPr>
              <a:t>Les 6 compétences majeures (chercher, modéliser, représenter, calculer, raisonner, communiquer) : périmètres et aires des tuiles, volumes et échelles des figurines, proportionnalité (quantités ×4), décimaux, durées, gestion de données.</a:t>
            </a:r>
            <a:endParaRPr lang="en-US" sz="1020" dirty="0"/>
          </a:p>
        </p:txBody>
      </p:sp>
      <p:sp>
        <p:nvSpPr>
          <p:cNvPr id="8" name="Shape 5"/>
          <p:cNvSpPr/>
          <p:nvPr/>
        </p:nvSpPr>
        <p:spPr>
          <a:xfrm>
            <a:off x="502920" y="2011680"/>
            <a:ext cx="8183880" cy="822960"/>
          </a:xfrm>
          <a:prstGeom prst="roundRect">
            <a:avLst>
              <a:gd name="adj" fmla="val 8889"/>
            </a:avLst>
          </a:prstGeom>
          <a:solidFill>
            <a:srgbClr val="FFFFFF"/>
          </a:solidFill>
          <a:ln/>
          <a:effectLst>
            <a:outerShdw sx="100000" sy="100000" kx="0" ky="0" algn="bl" rotWithShape="0" blurRad="88900" dist="25400" dir="2700000">
              <a:srgbClr val="000000">
                <a:alpha val="13000"/>
              </a:srgbClr>
            </a:outerShdw>
          </a:effectLst>
        </p:spPr>
      </p:sp>
      <p:sp>
        <p:nvSpPr>
          <p:cNvPr id="9" name="Shape 6"/>
          <p:cNvSpPr/>
          <p:nvPr/>
        </p:nvSpPr>
        <p:spPr>
          <a:xfrm>
            <a:off x="685800" y="2139696"/>
            <a:ext cx="566928" cy="566928"/>
          </a:xfrm>
          <a:prstGeom prst="ellipse">
            <a:avLst/>
          </a:prstGeom>
          <a:solidFill>
            <a:srgbClr val="EEF4E2"/>
          </a:solidFill>
          <a:ln/>
        </p:spPr>
      </p:sp>
      <p:pic>
        <p:nvPicPr>
          <p:cNvPr id="10" name="Image 1" descr="preencoded.png">    </p:cNvPr>
          <p:cNvPicPr>
            <a:picLocks noChangeAspect="1"/>
          </p:cNvPicPr>
          <p:nvPr/>
        </p:nvPicPr>
        <p:blipFill>
          <a:blip r:embed="rId2"/>
          <a:stretch>
            <a:fillRect/>
          </a:stretch>
        </p:blipFill>
        <p:spPr>
          <a:xfrm>
            <a:off x="827532" y="2281428"/>
            <a:ext cx="283464" cy="283464"/>
          </a:xfrm>
          <a:prstGeom prst="rect">
            <a:avLst/>
          </a:prstGeom>
        </p:spPr>
      </p:pic>
      <p:sp>
        <p:nvSpPr>
          <p:cNvPr id="11" name="Text 7"/>
          <p:cNvSpPr/>
          <p:nvPr/>
        </p:nvSpPr>
        <p:spPr>
          <a:xfrm>
            <a:off x="1371600" y="2066544"/>
            <a:ext cx="1828800" cy="713232"/>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Français</a:t>
            </a:r>
            <a:endParaRPr lang="en-US" sz="1450" dirty="0"/>
          </a:p>
        </p:txBody>
      </p:sp>
      <p:sp>
        <p:nvSpPr>
          <p:cNvPr id="12" name="Text 8"/>
          <p:cNvSpPr/>
          <p:nvPr/>
        </p:nvSpPr>
        <p:spPr>
          <a:xfrm>
            <a:off x="3200400" y="2048256"/>
            <a:ext cx="5394960" cy="768096"/>
          </a:xfrm>
          <a:prstGeom prst="rect">
            <a:avLst/>
          </a:prstGeom>
          <a:noFill/>
          <a:ln/>
        </p:spPr>
        <p:txBody>
          <a:bodyPr wrap="square" rtlCol="0" anchor="ctr"/>
          <a:lstStyle/>
          <a:p>
            <a:pPr indent="0" marL="0">
              <a:buNone/>
            </a:pPr>
            <a:r>
              <a:rPr lang="en-US" sz="1020" dirty="0">
                <a:solidFill>
                  <a:srgbClr val="5A6B52"/>
                </a:solidFill>
                <a:latin typeface="Calibri" pitchFamily="34" charset="0"/>
                <a:ea typeface="Calibri" pitchFamily="34" charset="-122"/>
                <a:cs typeface="Calibri" pitchFamily="34" charset="-120"/>
              </a:rPr>
              <a:t>Lire la règle (document composite), rédiger les 34 situations des tuiles et la notice familles, exposer et justifier à l'oral — jusqu'à l'arbitrage par les pairs au niveau 3 du jeu.</a:t>
            </a:r>
            <a:endParaRPr lang="en-US" sz="1020" dirty="0"/>
          </a:p>
        </p:txBody>
      </p:sp>
      <p:sp>
        <p:nvSpPr>
          <p:cNvPr id="13" name="Shape 9"/>
          <p:cNvSpPr/>
          <p:nvPr/>
        </p:nvSpPr>
        <p:spPr>
          <a:xfrm>
            <a:off x="502920" y="2944368"/>
            <a:ext cx="8183880" cy="822960"/>
          </a:xfrm>
          <a:prstGeom prst="roundRect">
            <a:avLst>
              <a:gd name="adj" fmla="val 8889"/>
            </a:avLst>
          </a:prstGeom>
          <a:solidFill>
            <a:srgbClr val="FFFFFF"/>
          </a:solidFill>
          <a:ln/>
          <a:effectLst>
            <a:outerShdw sx="100000" sy="100000" kx="0" ky="0" algn="bl" rotWithShape="0" blurRad="88900" dist="25400" dir="2700000">
              <a:srgbClr val="000000">
                <a:alpha val="13000"/>
              </a:srgbClr>
            </a:outerShdw>
          </a:effectLst>
        </p:spPr>
      </p:sp>
      <p:sp>
        <p:nvSpPr>
          <p:cNvPr id="14" name="Shape 10"/>
          <p:cNvSpPr/>
          <p:nvPr/>
        </p:nvSpPr>
        <p:spPr>
          <a:xfrm>
            <a:off x="685800" y="3072384"/>
            <a:ext cx="566928" cy="566928"/>
          </a:xfrm>
          <a:prstGeom prst="ellipse">
            <a:avLst/>
          </a:prstGeom>
          <a:solidFill>
            <a:srgbClr val="EEF4E2"/>
          </a:solidFill>
          <a:ln/>
        </p:spPr>
      </p:sp>
      <p:pic>
        <p:nvPicPr>
          <p:cNvPr id="15" name="Image 2" descr="preencoded.png">    </p:cNvPr>
          <p:cNvPicPr>
            <a:picLocks noChangeAspect="1"/>
          </p:cNvPicPr>
          <p:nvPr/>
        </p:nvPicPr>
        <p:blipFill>
          <a:blip r:embed="rId3"/>
          <a:stretch>
            <a:fillRect/>
          </a:stretch>
        </p:blipFill>
        <p:spPr>
          <a:xfrm>
            <a:off x="827532" y="3214116"/>
            <a:ext cx="283464" cy="283464"/>
          </a:xfrm>
          <a:prstGeom prst="rect">
            <a:avLst/>
          </a:prstGeom>
        </p:spPr>
      </p:pic>
      <p:sp>
        <p:nvSpPr>
          <p:cNvPr id="16" name="Text 11"/>
          <p:cNvSpPr/>
          <p:nvPr/>
        </p:nvSpPr>
        <p:spPr>
          <a:xfrm>
            <a:off x="1371600" y="2999232"/>
            <a:ext cx="1828800" cy="713232"/>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Sciences et technologie</a:t>
            </a:r>
            <a:endParaRPr lang="en-US" sz="1450" dirty="0"/>
          </a:p>
        </p:txBody>
      </p:sp>
      <p:sp>
        <p:nvSpPr>
          <p:cNvPr id="17" name="Text 12"/>
          <p:cNvSpPr/>
          <p:nvPr/>
        </p:nvSpPr>
        <p:spPr>
          <a:xfrm>
            <a:off x="3200400" y="2980944"/>
            <a:ext cx="5394960" cy="768096"/>
          </a:xfrm>
          <a:prstGeom prst="rect">
            <a:avLst/>
          </a:prstGeom>
          <a:noFill/>
          <a:ln/>
        </p:spPr>
        <p:txBody>
          <a:bodyPr wrap="square" rtlCol="0" anchor="ctr"/>
          <a:lstStyle/>
          <a:p>
            <a:pPr indent="0" marL="0">
              <a:buNone/>
            </a:pPr>
            <a:r>
              <a:rPr lang="en-US" sz="1020" dirty="0">
                <a:solidFill>
                  <a:srgbClr val="5A6B52"/>
                </a:solidFill>
                <a:latin typeface="Calibri" pitchFamily="34" charset="0"/>
                <a:ea typeface="Calibri" pitchFamily="34" charset="-122"/>
                <a:cs typeface="Calibri" pitchFamily="34" charset="-120"/>
              </a:rPr>
              <a:t>La démarche de projet complète du programme : identifier un besoin, concevoir (croquis, choix de matériaux), fabriquer, tester, améliorer (essai/erreur).</a:t>
            </a:r>
            <a:endParaRPr lang="en-US" sz="1020" dirty="0"/>
          </a:p>
        </p:txBody>
      </p:sp>
      <p:sp>
        <p:nvSpPr>
          <p:cNvPr id="18" name="Shape 13"/>
          <p:cNvSpPr/>
          <p:nvPr/>
        </p:nvSpPr>
        <p:spPr>
          <a:xfrm>
            <a:off x="502920" y="3877056"/>
            <a:ext cx="8183880" cy="822960"/>
          </a:xfrm>
          <a:prstGeom prst="roundRect">
            <a:avLst>
              <a:gd name="adj" fmla="val 8889"/>
            </a:avLst>
          </a:prstGeom>
          <a:solidFill>
            <a:srgbClr val="FFFFFF"/>
          </a:solidFill>
          <a:ln/>
          <a:effectLst>
            <a:outerShdw sx="100000" sy="100000" kx="0" ky="0" algn="bl" rotWithShape="0" blurRad="88900" dist="25400" dir="2700000">
              <a:srgbClr val="000000">
                <a:alpha val="13000"/>
              </a:srgbClr>
            </a:outerShdw>
          </a:effectLst>
        </p:spPr>
      </p:sp>
      <p:sp>
        <p:nvSpPr>
          <p:cNvPr id="19" name="Shape 14"/>
          <p:cNvSpPr/>
          <p:nvPr/>
        </p:nvSpPr>
        <p:spPr>
          <a:xfrm>
            <a:off x="685800" y="4005072"/>
            <a:ext cx="566928" cy="566928"/>
          </a:xfrm>
          <a:prstGeom prst="ellipse">
            <a:avLst/>
          </a:prstGeom>
          <a:solidFill>
            <a:srgbClr val="EEF4E2"/>
          </a:solidFill>
          <a:ln/>
        </p:spPr>
      </p:sp>
      <p:pic>
        <p:nvPicPr>
          <p:cNvPr id="20" name="Image 3" descr="preencoded.png">    </p:cNvPr>
          <p:cNvPicPr>
            <a:picLocks noChangeAspect="1"/>
          </p:cNvPicPr>
          <p:nvPr/>
        </p:nvPicPr>
        <p:blipFill>
          <a:blip r:embed="rId4"/>
          <a:stretch>
            <a:fillRect/>
          </a:stretch>
        </p:blipFill>
        <p:spPr>
          <a:xfrm>
            <a:off x="827532" y="4146804"/>
            <a:ext cx="283464" cy="283464"/>
          </a:xfrm>
          <a:prstGeom prst="rect">
            <a:avLst/>
          </a:prstGeom>
        </p:spPr>
      </p:pic>
      <p:sp>
        <p:nvSpPr>
          <p:cNvPr id="21" name="Text 15"/>
          <p:cNvSpPr/>
          <p:nvPr/>
        </p:nvSpPr>
        <p:spPr>
          <a:xfrm>
            <a:off x="1371600" y="3931920"/>
            <a:ext cx="1828800" cy="713232"/>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EMI / CRCN</a:t>
            </a:r>
            <a:endParaRPr lang="en-US" sz="1450" dirty="0"/>
          </a:p>
        </p:txBody>
      </p:sp>
      <p:sp>
        <p:nvSpPr>
          <p:cNvPr id="22" name="Text 16"/>
          <p:cNvSpPr/>
          <p:nvPr/>
        </p:nvSpPr>
        <p:spPr>
          <a:xfrm>
            <a:off x="3200400" y="3913632"/>
            <a:ext cx="5394960" cy="768096"/>
          </a:xfrm>
          <a:prstGeom prst="rect">
            <a:avLst/>
          </a:prstGeom>
          <a:noFill/>
          <a:ln/>
        </p:spPr>
        <p:txBody>
          <a:bodyPr wrap="square" rtlCol="0" anchor="ctr"/>
          <a:lstStyle/>
          <a:p>
            <a:pPr indent="0" marL="0">
              <a:buNone/>
            </a:pPr>
            <a:r>
              <a:rPr lang="en-US" sz="1020" dirty="0">
                <a:solidFill>
                  <a:srgbClr val="5A6B52"/>
                </a:solidFill>
                <a:latin typeface="Calibri" pitchFamily="34" charset="0"/>
                <a:ea typeface="Calibri" pitchFamily="34" charset="-122"/>
                <a:cs typeface="Calibri" pitchFamily="34" charset="-120"/>
              </a:rPr>
              <a:t>Double entrée : par la fabrication (créer des contenus, piloter les machines, respecter le droit d'auteur) et par le jeu (choisir le bon geste et le justifier). 5 domaines du CRCN, niveaux 1-2.</a:t>
            </a:r>
            <a:endParaRPr lang="en-US" sz="102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640080"/>
          </a:xfrm>
          <a:prstGeom prst="rect">
            <a:avLst/>
          </a:prstGeom>
          <a:noFill/>
          <a:ln/>
        </p:spPr>
        <p:txBody>
          <a:bodyPr wrap="square" rtlCol="0" anchor="ctr"/>
          <a:lstStyle/>
          <a:p>
            <a:pPr indent="0" marL="0">
              <a:buNone/>
            </a:pPr>
            <a:r>
              <a:rPr lang="en-US" sz="3100" b="1" dirty="0">
                <a:solidFill>
                  <a:srgbClr val="1E4620"/>
                </a:solidFill>
                <a:latin typeface="Century Schoolbook" pitchFamily="34" charset="0"/>
                <a:ea typeface="Century Schoolbook" pitchFamily="34" charset="-122"/>
                <a:cs typeface="Century Schoolbook" pitchFamily="34" charset="-120"/>
              </a:rPr>
              <a:t>Un ancrage institutionnel déjà tissé</a:t>
            </a:r>
            <a:endParaRPr lang="en-US" sz="3100" dirty="0"/>
          </a:p>
        </p:txBody>
      </p:sp>
      <p:sp>
        <p:nvSpPr>
          <p:cNvPr id="3" name="Shape 1"/>
          <p:cNvSpPr/>
          <p:nvPr/>
        </p:nvSpPr>
        <p:spPr>
          <a:xfrm>
            <a:off x="502920" y="1188720"/>
            <a:ext cx="8183880" cy="1060704"/>
          </a:xfrm>
          <a:prstGeom prst="roundRect">
            <a:avLst>
              <a:gd name="adj" fmla="val 6897"/>
            </a:avLst>
          </a:prstGeom>
          <a:solidFill>
            <a:srgbClr val="F7FAF1"/>
          </a:solidFill>
          <a:ln/>
          <a:effectLst>
            <a:outerShdw sx="100000" sy="100000" kx="0" ky="0" algn="bl" rotWithShape="0" blurRad="88900" dist="25400" dir="2700000">
              <a:srgbClr val="000000">
                <a:alpha val="13000"/>
              </a:srgbClr>
            </a:outerShdw>
          </a:effectLst>
        </p:spPr>
      </p:sp>
      <p:sp>
        <p:nvSpPr>
          <p:cNvPr id="4" name="Shape 2"/>
          <p:cNvSpPr/>
          <p:nvPr/>
        </p:nvSpPr>
        <p:spPr>
          <a:xfrm>
            <a:off x="713232" y="1426464"/>
            <a:ext cx="585216" cy="585216"/>
          </a:xfrm>
          <a:prstGeom prst="ellipse">
            <a:avLst/>
          </a:prstGeom>
          <a:solidFill>
            <a:srgbClr val="2C5F2D"/>
          </a:solidFill>
          <a:ln/>
        </p:spPr>
      </p:sp>
      <p:pic>
        <p:nvPicPr>
          <p:cNvPr id="5" name="Image 0" descr="preencoded.png">    </p:cNvPr>
          <p:cNvPicPr>
            <a:picLocks noChangeAspect="1"/>
          </p:cNvPicPr>
          <p:nvPr/>
        </p:nvPicPr>
        <p:blipFill>
          <a:blip r:embed="rId1"/>
          <a:stretch>
            <a:fillRect/>
          </a:stretch>
        </p:blipFill>
        <p:spPr>
          <a:xfrm>
            <a:off x="859536" y="1572768"/>
            <a:ext cx="292608" cy="292608"/>
          </a:xfrm>
          <a:prstGeom prst="rect">
            <a:avLst/>
          </a:prstGeom>
        </p:spPr>
      </p:pic>
      <p:sp>
        <p:nvSpPr>
          <p:cNvPr id="6" name="Text 3"/>
          <p:cNvSpPr/>
          <p:nvPr/>
        </p:nvSpPr>
        <p:spPr>
          <a:xfrm>
            <a:off x="1463040" y="1280160"/>
            <a:ext cx="7040880" cy="320040"/>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Programmes du cycle 3</a:t>
            </a:r>
            <a:endParaRPr lang="en-US" sz="1450" dirty="0"/>
          </a:p>
        </p:txBody>
      </p:sp>
      <p:sp>
        <p:nvSpPr>
          <p:cNvPr id="7" name="Text 4"/>
          <p:cNvSpPr/>
          <p:nvPr/>
        </p:nvSpPr>
        <p:spPr>
          <a:xfrm>
            <a:off x="1463040" y="1609344"/>
            <a:ext cx="7040880" cy="603504"/>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Mathématiques, français, sciences et technologie (annexe 2) : chaque tâche du projet est reliée à un libellé exact du programme, avec le niveau (CM1 / CM2) et les repères de progressivité.</a:t>
            </a:r>
            <a:endParaRPr lang="en-US" sz="1100" dirty="0"/>
          </a:p>
        </p:txBody>
      </p:sp>
      <p:sp>
        <p:nvSpPr>
          <p:cNvPr id="8" name="Shape 5"/>
          <p:cNvSpPr/>
          <p:nvPr/>
        </p:nvSpPr>
        <p:spPr>
          <a:xfrm>
            <a:off x="502920" y="2395728"/>
            <a:ext cx="8183880" cy="1060704"/>
          </a:xfrm>
          <a:prstGeom prst="roundRect">
            <a:avLst>
              <a:gd name="adj" fmla="val 6897"/>
            </a:avLst>
          </a:prstGeom>
          <a:solidFill>
            <a:srgbClr val="EEF4E2"/>
          </a:solidFill>
          <a:ln/>
          <a:effectLst>
            <a:outerShdw sx="100000" sy="100000" kx="0" ky="0" algn="bl" rotWithShape="0" blurRad="88900" dist="25400" dir="2700000">
              <a:srgbClr val="000000">
                <a:alpha val="13000"/>
              </a:srgbClr>
            </a:outerShdw>
          </a:effectLst>
        </p:spPr>
      </p:sp>
      <p:sp>
        <p:nvSpPr>
          <p:cNvPr id="9" name="Shape 6"/>
          <p:cNvSpPr/>
          <p:nvPr/>
        </p:nvSpPr>
        <p:spPr>
          <a:xfrm>
            <a:off x="713232" y="2633472"/>
            <a:ext cx="585216" cy="585216"/>
          </a:xfrm>
          <a:prstGeom prst="ellipse">
            <a:avLst/>
          </a:prstGeom>
          <a:solidFill>
            <a:srgbClr val="2C5F2D"/>
          </a:solidFill>
          <a:ln/>
        </p:spPr>
      </p:sp>
      <p:pic>
        <p:nvPicPr>
          <p:cNvPr id="10" name="Image 1" descr="preencoded.png">    </p:cNvPr>
          <p:cNvPicPr>
            <a:picLocks noChangeAspect="1"/>
          </p:cNvPicPr>
          <p:nvPr/>
        </p:nvPicPr>
        <p:blipFill>
          <a:blip r:embed="rId2"/>
          <a:stretch>
            <a:fillRect/>
          </a:stretch>
        </p:blipFill>
        <p:spPr>
          <a:xfrm>
            <a:off x="859536" y="2779776"/>
            <a:ext cx="292608" cy="292608"/>
          </a:xfrm>
          <a:prstGeom prst="rect">
            <a:avLst/>
          </a:prstGeom>
        </p:spPr>
      </p:pic>
      <p:sp>
        <p:nvSpPr>
          <p:cNvPr id="11" name="Text 7"/>
          <p:cNvSpPr/>
          <p:nvPr/>
        </p:nvSpPr>
        <p:spPr>
          <a:xfrm>
            <a:off x="1463040" y="2487168"/>
            <a:ext cx="7040880" cy="320040"/>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Socle commun — décret n° 2015-372</a:t>
            </a:r>
            <a:endParaRPr lang="en-US" sz="1450" dirty="0"/>
          </a:p>
        </p:txBody>
      </p:sp>
      <p:sp>
        <p:nvSpPr>
          <p:cNvPr id="12" name="Text 8"/>
          <p:cNvSpPr/>
          <p:nvPr/>
        </p:nvSpPr>
        <p:spPr>
          <a:xfrm>
            <a:off x="1463040" y="2816352"/>
            <a:ext cx="7040880" cy="603504"/>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Les 5 domaines mobilisés, du langage (D1) aux représentations du monde (D5), en passant par la formation du citoyen (D3).</a:t>
            </a:r>
            <a:endParaRPr lang="en-US" sz="1100" dirty="0"/>
          </a:p>
        </p:txBody>
      </p:sp>
      <p:sp>
        <p:nvSpPr>
          <p:cNvPr id="13" name="Shape 9"/>
          <p:cNvSpPr/>
          <p:nvPr/>
        </p:nvSpPr>
        <p:spPr>
          <a:xfrm>
            <a:off x="502920" y="3602736"/>
            <a:ext cx="8183880" cy="1060704"/>
          </a:xfrm>
          <a:prstGeom prst="roundRect">
            <a:avLst>
              <a:gd name="adj" fmla="val 6897"/>
            </a:avLst>
          </a:prstGeom>
          <a:solidFill>
            <a:srgbClr val="F7FAF1"/>
          </a:solidFill>
          <a:ln/>
          <a:effectLst>
            <a:outerShdw sx="100000" sy="100000" kx="0" ky="0" algn="bl" rotWithShape="0" blurRad="88900" dist="25400" dir="2700000">
              <a:srgbClr val="000000">
                <a:alpha val="13000"/>
              </a:srgbClr>
            </a:outerShdw>
          </a:effectLst>
        </p:spPr>
      </p:sp>
      <p:sp>
        <p:nvSpPr>
          <p:cNvPr id="14" name="Shape 10"/>
          <p:cNvSpPr/>
          <p:nvPr/>
        </p:nvSpPr>
        <p:spPr>
          <a:xfrm>
            <a:off x="713232" y="3840480"/>
            <a:ext cx="585216" cy="585216"/>
          </a:xfrm>
          <a:prstGeom prst="ellipse">
            <a:avLst/>
          </a:prstGeom>
          <a:solidFill>
            <a:srgbClr val="2C5F2D"/>
          </a:solidFill>
          <a:ln/>
        </p:spPr>
      </p:sp>
      <p:pic>
        <p:nvPicPr>
          <p:cNvPr id="15" name="Image 2" descr="preencoded.png">    </p:cNvPr>
          <p:cNvPicPr>
            <a:picLocks noChangeAspect="1"/>
          </p:cNvPicPr>
          <p:nvPr/>
        </p:nvPicPr>
        <p:blipFill>
          <a:blip r:embed="rId3"/>
          <a:stretch>
            <a:fillRect/>
          </a:stretch>
        </p:blipFill>
        <p:spPr>
          <a:xfrm>
            <a:off x="859536" y="3986784"/>
            <a:ext cx="292608" cy="292608"/>
          </a:xfrm>
          <a:prstGeom prst="rect">
            <a:avLst/>
          </a:prstGeom>
        </p:spPr>
      </p:pic>
      <p:sp>
        <p:nvSpPr>
          <p:cNvPr id="16" name="Text 11"/>
          <p:cNvSpPr/>
          <p:nvPr/>
        </p:nvSpPr>
        <p:spPr>
          <a:xfrm>
            <a:off x="1463040" y="3694176"/>
            <a:ext cx="7040880" cy="320040"/>
          </a:xfrm>
          <a:prstGeom prst="rect">
            <a:avLst/>
          </a:prstGeom>
          <a:noFill/>
          <a:ln/>
        </p:spPr>
        <p:txBody>
          <a:bodyPr wrap="square" rtlCol="0" anchor="ctr"/>
          <a:lstStyle/>
          <a:p>
            <a:pPr indent="0" marL="0">
              <a:buNone/>
            </a:pPr>
            <a:r>
              <a:rPr lang="en-US" sz="1450" b="1" dirty="0">
                <a:solidFill>
                  <a:srgbClr val="1E4620"/>
                </a:solidFill>
                <a:latin typeface="Calibri" pitchFamily="34" charset="0"/>
                <a:ea typeface="Calibri" pitchFamily="34" charset="-122"/>
                <a:cs typeface="Calibri" pitchFamily="34" charset="-120"/>
              </a:rPr>
              <a:t>CRCN — décret n° 2019-919</a:t>
            </a:r>
            <a:endParaRPr lang="en-US" sz="1450" dirty="0"/>
          </a:p>
        </p:txBody>
      </p:sp>
      <p:sp>
        <p:nvSpPr>
          <p:cNvPr id="17" name="Text 12"/>
          <p:cNvSpPr/>
          <p:nvPr/>
        </p:nvSpPr>
        <p:spPr>
          <a:xfrm>
            <a:off x="1463040" y="4023360"/>
            <a:ext cx="7040880" cy="603504"/>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5 domaines de compétences numériques, niveaux 1-2 du cycle 3, en préparation de Pix. Travaillés en production (fabriquer) et en réception (jouer, décider, justifier).</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AF1"/>
        </a:solidFill>
      </p:bgPr>
    </p:bg>
    <p:spTree>
      <p:nvGrpSpPr>
        <p:cNvPr id="1" name=""/>
        <p:cNvGrpSpPr/>
        <p:nvPr/>
      </p:nvGrpSpPr>
      <p:grpSpPr>
        <a:xfrm>
          <a:off x="0" y="0"/>
          <a:ext cx="0" cy="0"/>
          <a:chOff x="0" y="0"/>
          <a:chExt cx="0" cy="0"/>
        </a:xfrm>
      </p:grpSpPr>
      <p:sp>
        <p:nvSpPr>
          <p:cNvPr id="2" name="Text 0"/>
          <p:cNvSpPr/>
          <p:nvPr/>
        </p:nvSpPr>
        <p:spPr>
          <a:xfrm>
            <a:off x="502920" y="320040"/>
            <a:ext cx="8321040" cy="640080"/>
          </a:xfrm>
          <a:prstGeom prst="rect">
            <a:avLst/>
          </a:prstGeom>
          <a:noFill/>
          <a:ln/>
        </p:spPr>
        <p:txBody>
          <a:bodyPr wrap="square" rtlCol="0" anchor="ctr"/>
          <a:lstStyle/>
          <a:p>
            <a:pPr indent="0" marL="0">
              <a:buNone/>
            </a:pPr>
            <a:r>
              <a:rPr lang="en-US" sz="2900" b="1" dirty="0">
                <a:solidFill>
                  <a:srgbClr val="1E4620"/>
                </a:solidFill>
                <a:latin typeface="Century Schoolbook" pitchFamily="34" charset="0"/>
                <a:ea typeface="Century Schoolbook" pitchFamily="34" charset="-122"/>
                <a:cs typeface="Century Schoolbook" pitchFamily="34" charset="-120"/>
              </a:rPr>
              <a:t>12 semaines, 6 séquences, séances de 45 min max</a:t>
            </a:r>
            <a:endParaRPr lang="en-US" sz="2900" dirty="0"/>
          </a:p>
        </p:txBody>
      </p:sp>
      <p:sp>
        <p:nvSpPr>
          <p:cNvPr id="3" name="Shape 1"/>
          <p:cNvSpPr/>
          <p:nvPr/>
        </p:nvSpPr>
        <p:spPr>
          <a:xfrm>
            <a:off x="457200" y="123444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4" name="Shape 2"/>
          <p:cNvSpPr/>
          <p:nvPr/>
        </p:nvSpPr>
        <p:spPr>
          <a:xfrm>
            <a:off x="603504" y="1380744"/>
            <a:ext cx="420624" cy="420624"/>
          </a:xfrm>
          <a:prstGeom prst="ellipse">
            <a:avLst/>
          </a:prstGeom>
          <a:solidFill>
            <a:srgbClr val="2C5F2D"/>
          </a:solidFill>
          <a:ln/>
        </p:spPr>
      </p:sp>
      <p:sp>
        <p:nvSpPr>
          <p:cNvPr id="5" name="Text 3"/>
          <p:cNvSpPr/>
          <p:nvPr/>
        </p:nvSpPr>
        <p:spPr>
          <a:xfrm>
            <a:off x="603504" y="1380744"/>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p:nvPr/>
        </p:nvSpPr>
        <p:spPr>
          <a:xfrm>
            <a:off x="1097280" y="139903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Découvrir</a:t>
            </a:r>
            <a:endParaRPr lang="en-US" sz="1400" dirty="0"/>
          </a:p>
        </p:txBody>
      </p:sp>
      <p:sp>
        <p:nvSpPr>
          <p:cNvPr id="7" name="Text 5"/>
          <p:cNvSpPr/>
          <p:nvPr/>
        </p:nvSpPr>
        <p:spPr>
          <a:xfrm>
            <a:off x="640080" y="185623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on joue au jeu témoin, on le « démonte », on rédige le cahier des charges</a:t>
            </a:r>
            <a:endParaRPr lang="en-US" sz="1000" dirty="0"/>
          </a:p>
        </p:txBody>
      </p:sp>
      <p:sp>
        <p:nvSpPr>
          <p:cNvPr id="8" name="Text 6"/>
          <p:cNvSpPr/>
          <p:nvPr/>
        </p:nvSpPr>
        <p:spPr>
          <a:xfrm>
            <a:off x="2194560" y="251460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2 sem.</a:t>
            </a:r>
            <a:endParaRPr lang="en-US" sz="1050" dirty="0"/>
          </a:p>
        </p:txBody>
      </p:sp>
      <p:sp>
        <p:nvSpPr>
          <p:cNvPr id="9" name="Shape 7"/>
          <p:cNvSpPr/>
          <p:nvPr/>
        </p:nvSpPr>
        <p:spPr>
          <a:xfrm>
            <a:off x="3310128" y="123444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10" name="Shape 8"/>
          <p:cNvSpPr/>
          <p:nvPr/>
        </p:nvSpPr>
        <p:spPr>
          <a:xfrm>
            <a:off x="3456432" y="1380744"/>
            <a:ext cx="420624" cy="420624"/>
          </a:xfrm>
          <a:prstGeom prst="ellipse">
            <a:avLst/>
          </a:prstGeom>
          <a:solidFill>
            <a:srgbClr val="2C5F2D"/>
          </a:solidFill>
          <a:ln/>
        </p:spPr>
      </p:sp>
      <p:sp>
        <p:nvSpPr>
          <p:cNvPr id="11" name="Text 9"/>
          <p:cNvSpPr/>
          <p:nvPr/>
        </p:nvSpPr>
        <p:spPr>
          <a:xfrm>
            <a:off x="3456432" y="1380744"/>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3950208" y="139903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Concevoir</a:t>
            </a:r>
            <a:endParaRPr lang="en-US" sz="1400" dirty="0"/>
          </a:p>
        </p:txBody>
      </p:sp>
      <p:sp>
        <p:nvSpPr>
          <p:cNvPr id="13" name="Text 11"/>
          <p:cNvSpPr/>
          <p:nvPr/>
        </p:nvSpPr>
        <p:spPr>
          <a:xfrm>
            <a:off x="3493008" y="185623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maquettes papier, modélisation 3D, écriture des 34 situations, comités de relecture</a:t>
            </a:r>
            <a:endParaRPr lang="en-US" sz="1000" dirty="0"/>
          </a:p>
        </p:txBody>
      </p:sp>
      <p:sp>
        <p:nvSpPr>
          <p:cNvPr id="14" name="Text 12"/>
          <p:cNvSpPr/>
          <p:nvPr/>
        </p:nvSpPr>
        <p:spPr>
          <a:xfrm>
            <a:off x="5047488" y="251460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2,5 sem.</a:t>
            </a:r>
            <a:endParaRPr lang="en-US" sz="1050" dirty="0"/>
          </a:p>
        </p:txBody>
      </p:sp>
      <p:sp>
        <p:nvSpPr>
          <p:cNvPr id="15" name="Shape 13"/>
          <p:cNvSpPr/>
          <p:nvPr/>
        </p:nvSpPr>
        <p:spPr>
          <a:xfrm>
            <a:off x="6163056" y="123444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16" name="Shape 14"/>
          <p:cNvSpPr/>
          <p:nvPr/>
        </p:nvSpPr>
        <p:spPr>
          <a:xfrm>
            <a:off x="6309360" y="1380744"/>
            <a:ext cx="420624" cy="420624"/>
          </a:xfrm>
          <a:prstGeom prst="ellipse">
            <a:avLst/>
          </a:prstGeom>
          <a:solidFill>
            <a:srgbClr val="E3A72F"/>
          </a:solidFill>
          <a:ln/>
        </p:spPr>
      </p:sp>
      <p:sp>
        <p:nvSpPr>
          <p:cNvPr id="17" name="Text 15"/>
          <p:cNvSpPr/>
          <p:nvPr/>
        </p:nvSpPr>
        <p:spPr>
          <a:xfrm>
            <a:off x="6309360" y="1380744"/>
            <a:ext cx="420624" cy="420624"/>
          </a:xfrm>
          <a:prstGeom prst="rect">
            <a:avLst/>
          </a:prstGeom>
          <a:noFill/>
          <a:ln/>
        </p:spPr>
        <p:txBody>
          <a:bodyPr wrap="square" lIns="0" tIns="0" rIns="0" bIns="0" rtlCol="0" anchor="ctr"/>
          <a:lstStyle/>
          <a:p>
            <a:pPr algn="ctr" indent="0" marL="0">
              <a:buNone/>
            </a:pPr>
            <a:r>
              <a:rPr lang="en-US" sz="1500" b="1" dirty="0">
                <a:solidFill>
                  <a:srgbClr val="1E4620"/>
                </a:solidFill>
                <a:latin typeface="Calibri" pitchFamily="34" charset="0"/>
                <a:ea typeface="Calibri" pitchFamily="34" charset="-122"/>
                <a:cs typeface="Calibri" pitchFamily="34" charset="-120"/>
              </a:rPr>
              <a:t>3</a:t>
            </a:r>
            <a:endParaRPr lang="en-US" sz="1500" dirty="0"/>
          </a:p>
        </p:txBody>
      </p:sp>
      <p:sp>
        <p:nvSpPr>
          <p:cNvPr id="18" name="Text 16"/>
          <p:cNvSpPr/>
          <p:nvPr/>
        </p:nvSpPr>
        <p:spPr>
          <a:xfrm>
            <a:off x="6803136" y="139903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Fabriquer</a:t>
            </a:r>
            <a:endParaRPr lang="en-US" sz="1400" dirty="0"/>
          </a:p>
        </p:txBody>
      </p:sp>
      <p:sp>
        <p:nvSpPr>
          <p:cNvPr id="19" name="Text 17"/>
          <p:cNvSpPr/>
          <p:nvPr/>
        </p:nvSpPr>
        <p:spPr>
          <a:xfrm>
            <a:off x="6345936" y="185623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4 postes tournants au FabLab, en demi-classe (2 × 45 min / semaine)</a:t>
            </a:r>
            <a:endParaRPr lang="en-US" sz="1000" dirty="0"/>
          </a:p>
        </p:txBody>
      </p:sp>
      <p:sp>
        <p:nvSpPr>
          <p:cNvPr id="20" name="Text 18"/>
          <p:cNvSpPr/>
          <p:nvPr/>
        </p:nvSpPr>
        <p:spPr>
          <a:xfrm>
            <a:off x="7900416" y="251460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4 sem.</a:t>
            </a:r>
            <a:endParaRPr lang="en-US" sz="1050" dirty="0"/>
          </a:p>
        </p:txBody>
      </p:sp>
      <p:sp>
        <p:nvSpPr>
          <p:cNvPr id="21" name="Shape 19"/>
          <p:cNvSpPr/>
          <p:nvPr/>
        </p:nvSpPr>
        <p:spPr>
          <a:xfrm>
            <a:off x="457200" y="301752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22" name="Shape 20"/>
          <p:cNvSpPr/>
          <p:nvPr/>
        </p:nvSpPr>
        <p:spPr>
          <a:xfrm>
            <a:off x="603504" y="3163824"/>
            <a:ext cx="420624" cy="420624"/>
          </a:xfrm>
          <a:prstGeom prst="ellipse">
            <a:avLst/>
          </a:prstGeom>
          <a:solidFill>
            <a:srgbClr val="2C5F2D"/>
          </a:solidFill>
          <a:ln/>
        </p:spPr>
      </p:sp>
      <p:sp>
        <p:nvSpPr>
          <p:cNvPr id="23" name="Text 21"/>
          <p:cNvSpPr/>
          <p:nvPr/>
        </p:nvSpPr>
        <p:spPr>
          <a:xfrm>
            <a:off x="603504" y="3163824"/>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4" name="Text 22"/>
          <p:cNvSpPr/>
          <p:nvPr/>
        </p:nvSpPr>
        <p:spPr>
          <a:xfrm>
            <a:off x="1097280" y="318211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Assembler</a:t>
            </a:r>
            <a:endParaRPr lang="en-US" sz="1400" dirty="0"/>
          </a:p>
        </p:txBody>
      </p:sp>
      <p:sp>
        <p:nvSpPr>
          <p:cNvPr id="25" name="Text 23"/>
          <p:cNvSpPr/>
          <p:nvPr/>
        </p:nvSpPr>
        <p:spPr>
          <a:xfrm>
            <a:off x="640080" y="363931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contrôle qualité, étiquetage, notice familles (1er jet)</a:t>
            </a:r>
            <a:endParaRPr lang="en-US" sz="1000" dirty="0"/>
          </a:p>
        </p:txBody>
      </p:sp>
      <p:sp>
        <p:nvSpPr>
          <p:cNvPr id="26" name="Text 24"/>
          <p:cNvSpPr/>
          <p:nvPr/>
        </p:nvSpPr>
        <p:spPr>
          <a:xfrm>
            <a:off x="2194560" y="429768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1,5 sem.</a:t>
            </a:r>
            <a:endParaRPr lang="en-US" sz="1050" dirty="0"/>
          </a:p>
        </p:txBody>
      </p:sp>
      <p:sp>
        <p:nvSpPr>
          <p:cNvPr id="27" name="Shape 25"/>
          <p:cNvSpPr/>
          <p:nvPr/>
        </p:nvSpPr>
        <p:spPr>
          <a:xfrm>
            <a:off x="3310128" y="301752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28" name="Shape 26"/>
          <p:cNvSpPr/>
          <p:nvPr/>
        </p:nvSpPr>
        <p:spPr>
          <a:xfrm>
            <a:off x="3456432" y="3163824"/>
            <a:ext cx="420624" cy="420624"/>
          </a:xfrm>
          <a:prstGeom prst="ellipse">
            <a:avLst/>
          </a:prstGeom>
          <a:solidFill>
            <a:srgbClr val="2C5F2D"/>
          </a:solidFill>
          <a:ln/>
        </p:spPr>
      </p:sp>
      <p:sp>
        <p:nvSpPr>
          <p:cNvPr id="29" name="Text 27"/>
          <p:cNvSpPr/>
          <p:nvPr/>
        </p:nvSpPr>
        <p:spPr>
          <a:xfrm>
            <a:off x="3456432" y="3163824"/>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30" name="Text 28"/>
          <p:cNvSpPr/>
          <p:nvPr/>
        </p:nvSpPr>
        <p:spPr>
          <a:xfrm>
            <a:off x="3950208" y="318211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Jouer &amp; débattre</a:t>
            </a:r>
            <a:endParaRPr lang="en-US" sz="1400" dirty="0"/>
          </a:p>
        </p:txBody>
      </p:sp>
      <p:sp>
        <p:nvSpPr>
          <p:cNvPr id="31" name="Text 29"/>
          <p:cNvSpPr/>
          <p:nvPr/>
        </p:nvSpPr>
        <p:spPr>
          <a:xfrm>
            <a:off x="3493008" y="363931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niveaux 1 à 3, arbitrage par les pairs, débat EMI bilan</a:t>
            </a:r>
            <a:endParaRPr lang="en-US" sz="1000" dirty="0"/>
          </a:p>
        </p:txBody>
      </p:sp>
      <p:sp>
        <p:nvSpPr>
          <p:cNvPr id="32" name="Text 30"/>
          <p:cNvSpPr/>
          <p:nvPr/>
        </p:nvSpPr>
        <p:spPr>
          <a:xfrm>
            <a:off x="5047488" y="429768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2 sem.</a:t>
            </a:r>
            <a:endParaRPr lang="en-US" sz="1050" dirty="0"/>
          </a:p>
        </p:txBody>
      </p:sp>
      <p:sp>
        <p:nvSpPr>
          <p:cNvPr id="33" name="Shape 31"/>
          <p:cNvSpPr/>
          <p:nvPr/>
        </p:nvSpPr>
        <p:spPr>
          <a:xfrm>
            <a:off x="6163056" y="3017520"/>
            <a:ext cx="2670048" cy="1572768"/>
          </a:xfrm>
          <a:prstGeom prst="roundRect">
            <a:avLst>
              <a:gd name="adj" fmla="val 5233"/>
            </a:avLst>
          </a:prstGeom>
          <a:solidFill>
            <a:srgbClr val="FFFFFF"/>
          </a:solidFill>
          <a:ln/>
          <a:effectLst>
            <a:outerShdw sx="100000" sy="100000" kx="0" ky="0" algn="bl" rotWithShape="0" blurRad="88900" dist="25400" dir="2700000">
              <a:srgbClr val="000000">
                <a:alpha val="13000"/>
              </a:srgbClr>
            </a:outerShdw>
          </a:effectLst>
        </p:spPr>
      </p:sp>
      <p:sp>
        <p:nvSpPr>
          <p:cNvPr id="34" name="Shape 32"/>
          <p:cNvSpPr/>
          <p:nvPr/>
        </p:nvSpPr>
        <p:spPr>
          <a:xfrm>
            <a:off x="6309360" y="3163824"/>
            <a:ext cx="420624" cy="420624"/>
          </a:xfrm>
          <a:prstGeom prst="ellipse">
            <a:avLst/>
          </a:prstGeom>
          <a:solidFill>
            <a:srgbClr val="E3A72F"/>
          </a:solidFill>
          <a:ln/>
        </p:spPr>
      </p:sp>
      <p:sp>
        <p:nvSpPr>
          <p:cNvPr id="35" name="Text 33"/>
          <p:cNvSpPr/>
          <p:nvPr/>
        </p:nvSpPr>
        <p:spPr>
          <a:xfrm>
            <a:off x="6309360" y="3163824"/>
            <a:ext cx="420624" cy="420624"/>
          </a:xfrm>
          <a:prstGeom prst="rect">
            <a:avLst/>
          </a:prstGeom>
          <a:noFill/>
          <a:ln/>
        </p:spPr>
        <p:txBody>
          <a:bodyPr wrap="square" lIns="0" tIns="0" rIns="0" bIns="0" rtlCol="0" anchor="ctr"/>
          <a:lstStyle/>
          <a:p>
            <a:pPr algn="ctr" indent="0" marL="0">
              <a:buNone/>
            </a:pPr>
            <a:r>
              <a:rPr lang="en-US" sz="1500" b="1" dirty="0">
                <a:solidFill>
                  <a:srgbClr val="1E4620"/>
                </a:solidFill>
                <a:latin typeface="Calibri" pitchFamily="34" charset="0"/>
                <a:ea typeface="Calibri" pitchFamily="34" charset="-122"/>
                <a:cs typeface="Calibri" pitchFamily="34" charset="-120"/>
              </a:rPr>
              <a:t>6</a:t>
            </a:r>
            <a:endParaRPr lang="en-US" sz="1500" dirty="0"/>
          </a:p>
        </p:txBody>
      </p:sp>
      <p:sp>
        <p:nvSpPr>
          <p:cNvPr id="36" name="Text 34"/>
          <p:cNvSpPr/>
          <p:nvPr/>
        </p:nvSpPr>
        <p:spPr>
          <a:xfrm>
            <a:off x="6803136" y="3182112"/>
            <a:ext cx="1920240" cy="365760"/>
          </a:xfrm>
          <a:prstGeom prst="rect">
            <a:avLst/>
          </a:prstGeom>
          <a:noFill/>
          <a:ln/>
        </p:spPr>
        <p:txBody>
          <a:bodyPr wrap="square" rtlCol="0" anchor="ctr"/>
          <a:lstStyle/>
          <a:p>
            <a:pPr indent="0" marL="0">
              <a:buNone/>
            </a:pPr>
            <a:r>
              <a:rPr lang="en-US" sz="1400" b="1" dirty="0">
                <a:solidFill>
                  <a:srgbClr val="1E4620"/>
                </a:solidFill>
                <a:latin typeface="Calibri" pitchFamily="34" charset="0"/>
                <a:ea typeface="Calibri" pitchFamily="34" charset="-122"/>
                <a:cs typeface="Calibri" pitchFamily="34" charset="-120"/>
              </a:rPr>
              <a:t>Diffuser</a:t>
            </a:r>
            <a:endParaRPr lang="en-US" sz="1400" dirty="0"/>
          </a:p>
        </p:txBody>
      </p:sp>
      <p:sp>
        <p:nvSpPr>
          <p:cNvPr id="37" name="Text 35"/>
          <p:cNvSpPr/>
          <p:nvPr/>
        </p:nvSpPr>
        <p:spPr>
          <a:xfrm>
            <a:off x="6345936" y="3639312"/>
            <a:ext cx="2331720" cy="685800"/>
          </a:xfrm>
          <a:prstGeom prst="rect">
            <a:avLst/>
          </a:prstGeom>
          <a:noFill/>
          <a:ln/>
        </p:spPr>
        <p:txBody>
          <a:bodyPr wrap="square" rtlCol="0" anchor="ctr"/>
          <a:lstStyle/>
          <a:p>
            <a:pPr indent="0" marL="0">
              <a:buNone/>
            </a:pPr>
            <a:r>
              <a:rPr lang="en-US" sz="1000" dirty="0">
                <a:solidFill>
                  <a:srgbClr val="5A6B52"/>
                </a:solidFill>
                <a:latin typeface="Calibri" pitchFamily="34" charset="0"/>
                <a:ea typeface="Calibri" pitchFamily="34" charset="-122"/>
                <a:cs typeface="Calibri" pitchFamily="34" charset="-120"/>
              </a:rPr>
              <a:t>soirée familles « Dans la jungle d'Internet », lancement du prêt tournant</a:t>
            </a:r>
            <a:endParaRPr lang="en-US" sz="1000" dirty="0"/>
          </a:p>
        </p:txBody>
      </p:sp>
      <p:sp>
        <p:nvSpPr>
          <p:cNvPr id="38" name="Text 36"/>
          <p:cNvSpPr/>
          <p:nvPr/>
        </p:nvSpPr>
        <p:spPr>
          <a:xfrm>
            <a:off x="7900416" y="4297680"/>
            <a:ext cx="822960" cy="237744"/>
          </a:xfrm>
          <a:prstGeom prst="rect">
            <a:avLst/>
          </a:prstGeom>
          <a:noFill/>
          <a:ln/>
        </p:spPr>
        <p:txBody>
          <a:bodyPr wrap="square" lIns="0" tIns="0" rIns="0" bIns="0" rtlCol="0" anchor="ctr"/>
          <a:lstStyle/>
          <a:p>
            <a:pPr algn="r" indent="0" marL="0">
              <a:buNone/>
            </a:pPr>
            <a:r>
              <a:rPr lang="en-US" sz="1050" b="1" dirty="0">
                <a:solidFill>
                  <a:srgbClr val="2C5F2D"/>
                </a:solidFill>
                <a:latin typeface="Calibri" pitchFamily="34" charset="0"/>
                <a:ea typeface="Calibri" pitchFamily="34" charset="-122"/>
                <a:cs typeface="Calibri" pitchFamily="34" charset="-120"/>
              </a:rPr>
              <a:t>2 sem.</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321040" cy="640080"/>
          </a:xfrm>
          <a:prstGeom prst="rect">
            <a:avLst/>
          </a:prstGeom>
          <a:noFill/>
          <a:ln/>
        </p:spPr>
        <p:txBody>
          <a:bodyPr wrap="square" rtlCol="0" anchor="ctr"/>
          <a:lstStyle/>
          <a:p>
            <a:pPr indent="0" marL="0">
              <a:buNone/>
            </a:pPr>
            <a:r>
              <a:rPr lang="en-US" sz="2900" b="1" dirty="0">
                <a:solidFill>
                  <a:srgbClr val="1E4620"/>
                </a:solidFill>
                <a:latin typeface="Century Schoolbook" pitchFamily="34" charset="0"/>
                <a:ea typeface="Century Schoolbook" pitchFamily="34" charset="-122"/>
                <a:cs typeface="Century Schoolbook" pitchFamily="34" charset="-120"/>
              </a:rPr>
              <a:t>Déjà prêt — et ce que ça demande vraiment</a:t>
            </a:r>
            <a:endParaRPr lang="en-US" sz="2900" dirty="0"/>
          </a:p>
        </p:txBody>
      </p:sp>
      <p:sp>
        <p:nvSpPr>
          <p:cNvPr id="3" name="Shape 1"/>
          <p:cNvSpPr/>
          <p:nvPr/>
        </p:nvSpPr>
        <p:spPr>
          <a:xfrm>
            <a:off x="502920" y="1097280"/>
            <a:ext cx="4023360" cy="3611880"/>
          </a:xfrm>
          <a:prstGeom prst="roundRect">
            <a:avLst>
              <a:gd name="adj" fmla="val 2532"/>
            </a:avLst>
          </a:prstGeom>
          <a:solidFill>
            <a:srgbClr val="EEF4E2"/>
          </a:solidFill>
          <a:ln/>
          <a:effectLst>
            <a:outerShdw sx="100000" sy="100000" kx="0" ky="0" algn="bl" rotWithShape="0" blurRad="88900" dist="25400" dir="2700000">
              <a:srgbClr val="000000">
                <a:alpha val="13000"/>
              </a:srgbClr>
            </a:outerShdw>
          </a:effectLst>
        </p:spPr>
      </p:sp>
      <p:sp>
        <p:nvSpPr>
          <p:cNvPr id="4" name="Text 2"/>
          <p:cNvSpPr/>
          <p:nvPr/>
        </p:nvSpPr>
        <p:spPr>
          <a:xfrm>
            <a:off x="731520" y="1261872"/>
            <a:ext cx="3566160" cy="365760"/>
          </a:xfrm>
          <a:prstGeom prst="rect">
            <a:avLst/>
          </a:prstGeom>
          <a:noFill/>
          <a:ln/>
        </p:spPr>
        <p:txBody>
          <a:bodyPr wrap="square" rtlCol="0" anchor="ctr"/>
          <a:lstStyle/>
          <a:p>
            <a:pPr indent="0" marL="0">
              <a:buNone/>
            </a:pPr>
            <a:r>
              <a:rPr lang="en-US" sz="1600" b="1" dirty="0">
                <a:solidFill>
                  <a:srgbClr val="1E4620"/>
                </a:solidFill>
                <a:latin typeface="Calibri" pitchFamily="34" charset="0"/>
                <a:ea typeface="Calibri" pitchFamily="34" charset="-122"/>
                <a:cs typeface="Calibri" pitchFamily="34" charset="-120"/>
              </a:rPr>
              <a:t>Fourni dans le dossier</a:t>
            </a:r>
            <a:endParaRPr lang="en-US" sz="1600" dirty="0"/>
          </a:p>
        </p:txBody>
      </p:sp>
      <p:pic>
        <p:nvPicPr>
          <p:cNvPr id="5" name="Image 0" descr="preencoded.png">    </p:cNvPr>
          <p:cNvPicPr>
            <a:picLocks noChangeAspect="1"/>
          </p:cNvPicPr>
          <p:nvPr/>
        </p:nvPicPr>
        <p:blipFill>
          <a:blip r:embed="rId1"/>
          <a:stretch>
            <a:fillRect/>
          </a:stretch>
        </p:blipFill>
        <p:spPr>
          <a:xfrm>
            <a:off x="777240" y="1764792"/>
            <a:ext cx="201168" cy="201168"/>
          </a:xfrm>
          <a:prstGeom prst="rect">
            <a:avLst/>
          </a:prstGeom>
        </p:spPr>
      </p:pic>
      <p:sp>
        <p:nvSpPr>
          <p:cNvPr id="6" name="Text 3"/>
          <p:cNvSpPr/>
          <p:nvPr/>
        </p:nvSpPr>
        <p:spPr>
          <a:xfrm>
            <a:off x="1078992" y="1700784"/>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Déroulé détaillé des ~22 séances</a:t>
            </a:r>
            <a:endParaRPr lang="en-US" sz="1150" dirty="0"/>
          </a:p>
        </p:txBody>
      </p:sp>
      <p:pic>
        <p:nvPicPr>
          <p:cNvPr id="7" name="Image 1" descr="preencoded.png">    </p:cNvPr>
          <p:cNvPicPr>
            <a:picLocks noChangeAspect="1"/>
          </p:cNvPicPr>
          <p:nvPr/>
        </p:nvPicPr>
        <p:blipFill>
          <a:blip r:embed="rId2"/>
          <a:stretch>
            <a:fillRect/>
          </a:stretch>
        </p:blipFill>
        <p:spPr>
          <a:xfrm>
            <a:off x="777240" y="2249424"/>
            <a:ext cx="201168" cy="201168"/>
          </a:xfrm>
          <a:prstGeom prst="rect">
            <a:avLst/>
          </a:prstGeom>
        </p:spPr>
      </p:pic>
      <p:sp>
        <p:nvSpPr>
          <p:cNvPr id="8" name="Text 4"/>
          <p:cNvSpPr/>
          <p:nvPr/>
        </p:nvSpPr>
        <p:spPr>
          <a:xfrm>
            <a:off x="1078992" y="2185416"/>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Déclinaison CM1, CM1-CM2 et CM2</a:t>
            </a:r>
            <a:endParaRPr lang="en-US" sz="1150" dirty="0"/>
          </a:p>
        </p:txBody>
      </p:sp>
      <p:pic>
        <p:nvPicPr>
          <p:cNvPr id="9" name="Image 2" descr="preencoded.png">    </p:cNvPr>
          <p:cNvPicPr>
            <a:picLocks noChangeAspect="1"/>
          </p:cNvPicPr>
          <p:nvPr/>
        </p:nvPicPr>
        <p:blipFill>
          <a:blip r:embed="rId3"/>
          <a:stretch>
            <a:fillRect/>
          </a:stretch>
        </p:blipFill>
        <p:spPr>
          <a:xfrm>
            <a:off x="777240" y="2734056"/>
            <a:ext cx="201168" cy="201168"/>
          </a:xfrm>
          <a:prstGeom prst="rect">
            <a:avLst/>
          </a:prstGeom>
        </p:spPr>
      </p:pic>
      <p:sp>
        <p:nvSpPr>
          <p:cNvPr id="10" name="Text 5"/>
          <p:cNvSpPr/>
          <p:nvPr/>
        </p:nvSpPr>
        <p:spPr>
          <a:xfrm>
            <a:off x="1078992" y="2670048"/>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Différenciation REP, REP+ et hors REP</a:t>
            </a:r>
            <a:endParaRPr lang="en-US" sz="1150" dirty="0"/>
          </a:p>
        </p:txBody>
      </p:sp>
      <p:pic>
        <p:nvPicPr>
          <p:cNvPr id="11" name="Image 3" descr="preencoded.png">    </p:cNvPr>
          <p:cNvPicPr>
            <a:picLocks noChangeAspect="1"/>
          </p:cNvPicPr>
          <p:nvPr/>
        </p:nvPicPr>
        <p:blipFill>
          <a:blip r:embed="rId4"/>
          <a:stretch>
            <a:fillRect/>
          </a:stretch>
        </p:blipFill>
        <p:spPr>
          <a:xfrm>
            <a:off x="777240" y="3218688"/>
            <a:ext cx="201168" cy="201168"/>
          </a:xfrm>
          <a:prstGeom prst="rect">
            <a:avLst/>
          </a:prstGeom>
        </p:spPr>
      </p:pic>
      <p:sp>
        <p:nvSpPr>
          <p:cNvPr id="12" name="Text 6"/>
          <p:cNvSpPr/>
          <p:nvPr/>
        </p:nvSpPr>
        <p:spPr>
          <a:xfrm>
            <a:off x="1078992" y="3154680"/>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Grilles d'évaluation critériées (auto-, co-évaluation)</a:t>
            </a:r>
            <a:endParaRPr lang="en-US" sz="1150" dirty="0"/>
          </a:p>
        </p:txBody>
      </p:sp>
      <p:pic>
        <p:nvPicPr>
          <p:cNvPr id="13" name="Image 4" descr="preencoded.png">    </p:cNvPr>
          <p:cNvPicPr>
            <a:picLocks noChangeAspect="1"/>
          </p:cNvPicPr>
          <p:nvPr/>
        </p:nvPicPr>
        <p:blipFill>
          <a:blip r:embed="rId5"/>
          <a:stretch>
            <a:fillRect/>
          </a:stretch>
        </p:blipFill>
        <p:spPr>
          <a:xfrm>
            <a:off x="777240" y="3703320"/>
            <a:ext cx="201168" cy="201168"/>
          </a:xfrm>
          <a:prstGeom prst="rect">
            <a:avLst/>
          </a:prstGeom>
        </p:spPr>
      </p:pic>
      <p:sp>
        <p:nvSpPr>
          <p:cNvPr id="14" name="Text 7"/>
          <p:cNvSpPr/>
          <p:nvPr/>
        </p:nvSpPr>
        <p:spPr>
          <a:xfrm>
            <a:off x="1078992" y="3639312"/>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Correspondance tâches × compétences, libellés exacts</a:t>
            </a:r>
            <a:endParaRPr lang="en-US" sz="1150" dirty="0"/>
          </a:p>
        </p:txBody>
      </p:sp>
      <p:pic>
        <p:nvPicPr>
          <p:cNvPr id="15" name="Image 5" descr="preencoded.png">    </p:cNvPr>
          <p:cNvPicPr>
            <a:picLocks noChangeAspect="1"/>
          </p:cNvPicPr>
          <p:nvPr/>
        </p:nvPicPr>
        <p:blipFill>
          <a:blip r:embed="rId6"/>
          <a:stretch>
            <a:fillRect/>
          </a:stretch>
        </p:blipFill>
        <p:spPr>
          <a:xfrm>
            <a:off x="777240" y="4187952"/>
            <a:ext cx="201168" cy="201168"/>
          </a:xfrm>
          <a:prstGeom prst="rect">
            <a:avLst/>
          </a:prstGeom>
        </p:spPr>
      </p:pic>
      <p:sp>
        <p:nvSpPr>
          <p:cNvPr id="16" name="Text 8"/>
          <p:cNvSpPr/>
          <p:nvPr/>
        </p:nvSpPr>
        <p:spPr>
          <a:xfrm>
            <a:off x="1078992" y="4123944"/>
            <a:ext cx="3291840" cy="457200"/>
          </a:xfrm>
          <a:prstGeom prst="rect">
            <a:avLst/>
          </a:prstGeom>
          <a:noFill/>
          <a:ln/>
        </p:spPr>
        <p:txBody>
          <a:bodyPr wrap="square" rtlCol="0" anchor="ctr"/>
          <a:lstStyle/>
          <a:p>
            <a:pPr indent="0" marL="0">
              <a:buNone/>
            </a:pPr>
            <a:r>
              <a:rPr lang="en-US" sz="1150" dirty="0">
                <a:solidFill>
                  <a:srgbClr val="22301F"/>
                </a:solidFill>
                <a:latin typeface="Calibri" pitchFamily="34" charset="0"/>
                <a:ea typeface="Calibri" pitchFamily="34" charset="-122"/>
                <a:cs typeface="Calibri" pitchFamily="34" charset="-120"/>
              </a:rPr>
              <a:t>Points de vigilance traités (jauge, sécurité, protocole harcèlement)</a:t>
            </a:r>
            <a:endParaRPr lang="en-US" sz="1150" dirty="0"/>
          </a:p>
        </p:txBody>
      </p:sp>
      <p:sp>
        <p:nvSpPr>
          <p:cNvPr id="17" name="Shape 9"/>
          <p:cNvSpPr/>
          <p:nvPr/>
        </p:nvSpPr>
        <p:spPr>
          <a:xfrm>
            <a:off x="4709160" y="1097280"/>
            <a:ext cx="4023360" cy="3611880"/>
          </a:xfrm>
          <a:prstGeom prst="roundRect">
            <a:avLst>
              <a:gd name="adj" fmla="val 2532"/>
            </a:avLst>
          </a:prstGeom>
          <a:solidFill>
            <a:srgbClr val="F7FAF1"/>
          </a:solidFill>
          <a:ln/>
          <a:effectLst>
            <a:outerShdw sx="100000" sy="100000" kx="0" ky="0" algn="bl" rotWithShape="0" blurRad="88900" dist="25400" dir="2700000">
              <a:srgbClr val="000000">
                <a:alpha val="13000"/>
              </a:srgbClr>
            </a:outerShdw>
          </a:effectLst>
        </p:spPr>
      </p:sp>
      <p:sp>
        <p:nvSpPr>
          <p:cNvPr id="18" name="Text 10"/>
          <p:cNvSpPr/>
          <p:nvPr/>
        </p:nvSpPr>
        <p:spPr>
          <a:xfrm>
            <a:off x="4937760" y="1261872"/>
            <a:ext cx="3566160" cy="365760"/>
          </a:xfrm>
          <a:prstGeom prst="rect">
            <a:avLst/>
          </a:prstGeom>
          <a:noFill/>
          <a:ln/>
        </p:spPr>
        <p:txBody>
          <a:bodyPr wrap="square" rtlCol="0" anchor="ctr"/>
          <a:lstStyle/>
          <a:p>
            <a:pPr indent="0" marL="0">
              <a:buNone/>
            </a:pPr>
            <a:r>
              <a:rPr lang="en-US" sz="1600" b="1" dirty="0">
                <a:solidFill>
                  <a:srgbClr val="1E4620"/>
                </a:solidFill>
                <a:latin typeface="Calibri" pitchFamily="34" charset="0"/>
                <a:ea typeface="Calibri" pitchFamily="34" charset="-122"/>
                <a:cs typeface="Calibri" pitchFamily="34" charset="-120"/>
              </a:rPr>
              <a:t>À réunir côté école</a:t>
            </a:r>
            <a:endParaRPr lang="en-US" sz="1600" dirty="0"/>
          </a:p>
        </p:txBody>
      </p:sp>
      <p:sp>
        <p:nvSpPr>
          <p:cNvPr id="19" name="Shape 11"/>
          <p:cNvSpPr/>
          <p:nvPr/>
        </p:nvSpPr>
        <p:spPr>
          <a:xfrm>
            <a:off x="4983480" y="1801368"/>
            <a:ext cx="128016" cy="128016"/>
          </a:xfrm>
          <a:prstGeom prst="ellipse">
            <a:avLst/>
          </a:prstGeom>
          <a:solidFill>
            <a:srgbClr val="E3A72F"/>
          </a:solidFill>
          <a:ln/>
        </p:spPr>
      </p:sp>
      <p:sp>
        <p:nvSpPr>
          <p:cNvPr id="20" name="Text 12"/>
          <p:cNvSpPr/>
          <p:nvPr/>
        </p:nvSpPr>
        <p:spPr>
          <a:xfrm>
            <a:off x="5230368" y="1700784"/>
            <a:ext cx="3337560" cy="713232"/>
          </a:xfrm>
          <a:prstGeom prst="rect">
            <a:avLst/>
          </a:prstGeom>
          <a:noFill/>
          <a:ln/>
        </p:spPr>
        <p:txBody>
          <a:bodyPr wrap="square" rtlCol="0" anchor="ctr"/>
          <a:lstStyle/>
          <a:p>
            <a:pPr indent="0" marL="0">
              <a:buNone/>
            </a:pPr>
            <a:r>
              <a:rPr lang="en-US" sz="1100" b="1" dirty="0">
                <a:solidFill>
                  <a:srgbClr val="22301F"/>
                </a:solidFill>
                <a:latin typeface="Calibri" pitchFamily="34" charset="0"/>
                <a:ea typeface="Calibri" pitchFamily="34" charset="-122"/>
                <a:cs typeface="Calibri" pitchFamily="34" charset="-120"/>
              </a:rPr>
              <a:t>Accès FabLab — </a:t>
            </a:r>
            <a:pPr indent="0" marL="0">
              <a:buNone/>
            </a:pPr>
            <a:r>
              <a:rPr lang="en-US" sz="1100" dirty="0">
                <a:solidFill>
                  <a:srgbClr val="5A6B52"/>
                </a:solidFill>
                <a:latin typeface="Calibri" pitchFamily="34" charset="0"/>
                <a:ea typeface="Calibri" pitchFamily="34" charset="-122"/>
                <a:cs typeface="Calibri" pitchFamily="34" charset="-120"/>
              </a:rPr>
              <a:t>2 créneaux de 45 min / semaine / demi-groupe</a:t>
            </a:r>
            <a:endParaRPr lang="en-US" sz="1100" dirty="0"/>
          </a:p>
        </p:txBody>
      </p:sp>
      <p:sp>
        <p:nvSpPr>
          <p:cNvPr id="21" name="Shape 13"/>
          <p:cNvSpPr/>
          <p:nvPr/>
        </p:nvSpPr>
        <p:spPr>
          <a:xfrm>
            <a:off x="4983480" y="2523744"/>
            <a:ext cx="128016" cy="128016"/>
          </a:xfrm>
          <a:prstGeom prst="ellipse">
            <a:avLst/>
          </a:prstGeom>
          <a:solidFill>
            <a:srgbClr val="E3A72F"/>
          </a:solidFill>
          <a:ln/>
        </p:spPr>
      </p:sp>
      <p:sp>
        <p:nvSpPr>
          <p:cNvPr id="22" name="Text 14"/>
          <p:cNvSpPr/>
          <p:nvPr/>
        </p:nvSpPr>
        <p:spPr>
          <a:xfrm>
            <a:off x="5230368" y="2423160"/>
            <a:ext cx="3337560" cy="713232"/>
          </a:xfrm>
          <a:prstGeom prst="rect">
            <a:avLst/>
          </a:prstGeom>
          <a:noFill/>
          <a:ln/>
        </p:spPr>
        <p:txBody>
          <a:bodyPr wrap="square" rtlCol="0" anchor="ctr"/>
          <a:lstStyle/>
          <a:p>
            <a:pPr indent="0" marL="0">
              <a:buNone/>
            </a:pPr>
            <a:r>
              <a:rPr lang="en-US" sz="1100" b="1" dirty="0">
                <a:solidFill>
                  <a:srgbClr val="22301F"/>
                </a:solidFill>
                <a:latin typeface="Calibri" pitchFamily="34" charset="0"/>
                <a:ea typeface="Calibri" pitchFamily="34" charset="-122"/>
                <a:cs typeface="Calibri" pitchFamily="34" charset="-120"/>
              </a:rPr>
              <a:t>Encadrement — </a:t>
            </a:r>
            <a:pPr indent="0" marL="0">
              <a:buNone/>
            </a:pPr>
            <a:r>
              <a:rPr lang="en-US" sz="1100" dirty="0">
                <a:solidFill>
                  <a:srgbClr val="5A6B52"/>
                </a:solidFill>
                <a:latin typeface="Calibri" pitchFamily="34" charset="0"/>
                <a:ea typeface="Calibri" pitchFamily="34" charset="-122"/>
                <a:cs typeface="Calibri" pitchFamily="34" charset="-120"/>
              </a:rPr>
              <a:t>PE + fabmanager ou parent habilité ; machines sensibles sous supervision directe, un élève à la fois</a:t>
            </a:r>
            <a:endParaRPr lang="en-US" sz="1100" dirty="0"/>
          </a:p>
        </p:txBody>
      </p:sp>
      <p:sp>
        <p:nvSpPr>
          <p:cNvPr id="23" name="Shape 15"/>
          <p:cNvSpPr/>
          <p:nvPr/>
        </p:nvSpPr>
        <p:spPr>
          <a:xfrm>
            <a:off x="4983480" y="3246120"/>
            <a:ext cx="128016" cy="128016"/>
          </a:xfrm>
          <a:prstGeom prst="ellipse">
            <a:avLst/>
          </a:prstGeom>
          <a:solidFill>
            <a:srgbClr val="E3A72F"/>
          </a:solidFill>
          <a:ln/>
        </p:spPr>
      </p:sp>
      <p:sp>
        <p:nvSpPr>
          <p:cNvPr id="24" name="Text 16"/>
          <p:cNvSpPr/>
          <p:nvPr/>
        </p:nvSpPr>
        <p:spPr>
          <a:xfrm>
            <a:off x="5230368" y="3145536"/>
            <a:ext cx="3337560" cy="713232"/>
          </a:xfrm>
          <a:prstGeom prst="rect">
            <a:avLst/>
          </a:prstGeom>
          <a:noFill/>
          <a:ln/>
        </p:spPr>
        <p:txBody>
          <a:bodyPr wrap="square" rtlCol="0" anchor="ctr"/>
          <a:lstStyle/>
          <a:p>
            <a:pPr indent="0" marL="0">
              <a:buNone/>
            </a:pPr>
            <a:r>
              <a:rPr lang="en-US" sz="1100" b="1" dirty="0">
                <a:solidFill>
                  <a:srgbClr val="22301F"/>
                </a:solidFill>
                <a:latin typeface="Calibri" pitchFamily="34" charset="0"/>
                <a:ea typeface="Calibri" pitchFamily="34" charset="-122"/>
                <a:cs typeface="Calibri" pitchFamily="34" charset="-120"/>
              </a:rPr>
              <a:t>Matériel — </a:t>
            </a:r>
            <a:pPr indent="0" marL="0">
              <a:buNone/>
            </a:pPr>
            <a:r>
              <a:rPr lang="en-US" sz="1100" dirty="0">
                <a:solidFill>
                  <a:srgbClr val="5A6B52"/>
                </a:solidFill>
                <a:latin typeface="Calibri" pitchFamily="34" charset="0"/>
                <a:ea typeface="Calibri" pitchFamily="34" charset="-122"/>
                <a:cs typeface="Calibri" pitchFamily="34" charset="-120"/>
              </a:rPr>
              <a:t>contreplaqué, filament, vinyle, tissu — quantités calculées par les élèves</a:t>
            </a:r>
            <a:endParaRPr lang="en-US" sz="1100" dirty="0"/>
          </a:p>
        </p:txBody>
      </p:sp>
      <p:sp>
        <p:nvSpPr>
          <p:cNvPr id="25" name="Shape 17"/>
          <p:cNvSpPr/>
          <p:nvPr/>
        </p:nvSpPr>
        <p:spPr>
          <a:xfrm>
            <a:off x="4983480" y="3968496"/>
            <a:ext cx="128016" cy="128016"/>
          </a:xfrm>
          <a:prstGeom prst="ellipse">
            <a:avLst/>
          </a:prstGeom>
          <a:solidFill>
            <a:srgbClr val="E3A72F"/>
          </a:solidFill>
          <a:ln/>
        </p:spPr>
      </p:sp>
      <p:sp>
        <p:nvSpPr>
          <p:cNvPr id="26" name="Text 18"/>
          <p:cNvSpPr/>
          <p:nvPr/>
        </p:nvSpPr>
        <p:spPr>
          <a:xfrm>
            <a:off x="5230368" y="3867912"/>
            <a:ext cx="3337560" cy="713232"/>
          </a:xfrm>
          <a:prstGeom prst="rect">
            <a:avLst/>
          </a:prstGeom>
          <a:noFill/>
          <a:ln/>
        </p:spPr>
        <p:txBody>
          <a:bodyPr wrap="square" rtlCol="0" anchor="ctr"/>
          <a:lstStyle/>
          <a:p>
            <a:pPr indent="0" marL="0">
              <a:buNone/>
            </a:pPr>
            <a:r>
              <a:rPr lang="en-US" sz="1100" b="1" dirty="0">
                <a:solidFill>
                  <a:srgbClr val="22301F"/>
                </a:solidFill>
                <a:latin typeface="Calibri" pitchFamily="34" charset="0"/>
                <a:ea typeface="Calibri" pitchFamily="34" charset="-122"/>
                <a:cs typeface="Calibri" pitchFamily="34" charset="-120"/>
              </a:rPr>
              <a:t>Temps — </a:t>
            </a:r>
            <a:pPr indent="0" marL="0">
              <a:buNone/>
            </a:pPr>
            <a:r>
              <a:rPr lang="en-US" sz="1100" dirty="0">
                <a:solidFill>
                  <a:srgbClr val="5A6B52"/>
                </a:solidFill>
                <a:latin typeface="Calibri" pitchFamily="34" charset="0"/>
                <a:ea typeface="Calibri" pitchFamily="34" charset="-122"/>
                <a:cs typeface="Calibri" pitchFamily="34" charset="-120"/>
              </a:rPr>
              <a:t>12 semaines, dans les horaires disciplinaires existants</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4620"/>
        </a:solidFill>
      </p:bgPr>
    </p:bg>
    <p:spTree>
      <p:nvGrpSpPr>
        <p:cNvPr id="1" name=""/>
        <p:cNvGrpSpPr/>
        <p:nvPr/>
      </p:nvGrpSpPr>
      <p:grpSpPr>
        <a:xfrm>
          <a:off x="0" y="0"/>
          <a:ext cx="0" cy="0"/>
          <a:chOff x="0" y="0"/>
          <a:chExt cx="0" cy="0"/>
        </a:xfrm>
      </p:grpSpPr>
      <p:sp>
        <p:nvSpPr>
          <p:cNvPr id="2" name="Text 0"/>
          <p:cNvSpPr/>
          <p:nvPr/>
        </p:nvSpPr>
        <p:spPr>
          <a:xfrm>
            <a:off x="502920" y="365760"/>
            <a:ext cx="8229600" cy="640080"/>
          </a:xfrm>
          <a:prstGeom prst="rect">
            <a:avLst/>
          </a:prstGeom>
          <a:noFill/>
          <a:ln/>
        </p:spPr>
        <p:txBody>
          <a:bodyPr wrap="square" rtlCol="0" anchor="ctr"/>
          <a:lstStyle/>
          <a:p>
            <a:pPr indent="0" marL="0">
              <a:buNone/>
            </a:pPr>
            <a:r>
              <a:rPr lang="en-US" sz="3000" b="1" dirty="0">
                <a:solidFill>
                  <a:srgbClr val="FFFFFF"/>
                </a:solidFill>
                <a:latin typeface="Century Schoolbook" pitchFamily="34" charset="0"/>
                <a:ea typeface="Century Schoolbook" pitchFamily="34" charset="-122"/>
                <a:cs typeface="Century Schoolbook" pitchFamily="34" charset="-120"/>
              </a:rPr>
              <a:t>Le volet familles : les élèves médiateurs</a:t>
            </a:r>
            <a:endParaRPr lang="en-US" sz="3000" dirty="0"/>
          </a:p>
        </p:txBody>
      </p:sp>
      <p:sp>
        <p:nvSpPr>
          <p:cNvPr id="3" name="Shape 1"/>
          <p:cNvSpPr/>
          <p:nvPr/>
        </p:nvSpPr>
        <p:spPr>
          <a:xfrm>
            <a:off x="502920" y="1234440"/>
            <a:ext cx="3977640" cy="1536192"/>
          </a:xfrm>
          <a:prstGeom prst="roundRect">
            <a:avLst>
              <a:gd name="adj" fmla="val 5357"/>
            </a:avLst>
          </a:prstGeom>
          <a:solidFill>
            <a:srgbClr val="2C5F2D"/>
          </a:solidFill>
          <a:ln/>
        </p:spPr>
      </p:sp>
      <p:sp>
        <p:nvSpPr>
          <p:cNvPr id="4" name="Shape 2"/>
          <p:cNvSpPr/>
          <p:nvPr/>
        </p:nvSpPr>
        <p:spPr>
          <a:xfrm>
            <a:off x="685800" y="1645920"/>
            <a:ext cx="658368" cy="658368"/>
          </a:xfrm>
          <a:prstGeom prst="ellipse">
            <a:avLst/>
          </a:prstGeom>
          <a:solidFill>
            <a:srgbClr val="97BC62"/>
          </a:solidFill>
          <a:ln/>
        </p:spPr>
      </p:sp>
      <p:pic>
        <p:nvPicPr>
          <p:cNvPr id="5" name="Image 0" descr="preencoded.png">    </p:cNvPr>
          <p:cNvPicPr>
            <a:picLocks noChangeAspect="1"/>
          </p:cNvPicPr>
          <p:nvPr/>
        </p:nvPicPr>
        <p:blipFill>
          <a:blip r:embed="rId1"/>
          <a:stretch>
            <a:fillRect/>
          </a:stretch>
        </p:blipFill>
        <p:spPr>
          <a:xfrm>
            <a:off x="850392" y="1810512"/>
            <a:ext cx="329184" cy="329184"/>
          </a:xfrm>
          <a:prstGeom prst="rect">
            <a:avLst/>
          </a:prstGeom>
        </p:spPr>
      </p:pic>
      <p:sp>
        <p:nvSpPr>
          <p:cNvPr id="6" name="Text 3"/>
          <p:cNvSpPr/>
          <p:nvPr/>
        </p:nvSpPr>
        <p:spPr>
          <a:xfrm>
            <a:off x="1463040" y="1344168"/>
            <a:ext cx="2926080" cy="566928"/>
          </a:xfrm>
          <a:prstGeom prst="rect">
            <a:avLst/>
          </a:prstGeom>
          <a:noFill/>
          <a:ln/>
        </p:spPr>
        <p:txBody>
          <a:bodyPr wrap="square"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Soirée « Dans la jungle d'Internet »</a:t>
            </a:r>
            <a:endParaRPr lang="en-US" sz="1350" dirty="0"/>
          </a:p>
        </p:txBody>
      </p:sp>
      <p:sp>
        <p:nvSpPr>
          <p:cNvPr id="7" name="Text 4"/>
          <p:cNvSpPr/>
          <p:nvPr/>
        </p:nvSpPr>
        <p:spPr>
          <a:xfrm>
            <a:off x="1463040" y="1892808"/>
            <a:ext cx="2880360" cy="822960"/>
          </a:xfrm>
          <a:prstGeom prst="rect">
            <a:avLst/>
          </a:prstGeom>
          <a:noFill/>
          <a:ln/>
        </p:spPr>
        <p:txBody>
          <a:bodyPr wrap="square" rtlCol="0" anchor="ctr"/>
          <a:lstStyle/>
          <a:p>
            <a:pPr indent="0" marL="0">
              <a:buNone/>
            </a:pPr>
            <a:r>
              <a:rPr lang="en-US" sz="1050" dirty="0">
                <a:solidFill>
                  <a:srgbClr val="DCE9C8"/>
                </a:solidFill>
                <a:latin typeface="Calibri" pitchFamily="34" charset="0"/>
                <a:ea typeface="Calibri" pitchFamily="34" charset="-122"/>
                <a:cs typeface="Calibri" pitchFamily="34" charset="-120"/>
              </a:rPr>
              <a:t>les élèves animent les tables et arbitrent ; les parents jouent. L'enfant explique, justifie, valide.</a:t>
            </a:r>
            <a:endParaRPr lang="en-US" sz="1050" dirty="0"/>
          </a:p>
        </p:txBody>
      </p:sp>
      <p:sp>
        <p:nvSpPr>
          <p:cNvPr id="8" name="Shape 5"/>
          <p:cNvSpPr/>
          <p:nvPr/>
        </p:nvSpPr>
        <p:spPr>
          <a:xfrm>
            <a:off x="4736592" y="1234440"/>
            <a:ext cx="3977640" cy="1536192"/>
          </a:xfrm>
          <a:prstGeom prst="roundRect">
            <a:avLst>
              <a:gd name="adj" fmla="val 5357"/>
            </a:avLst>
          </a:prstGeom>
          <a:solidFill>
            <a:srgbClr val="2C5F2D"/>
          </a:solidFill>
          <a:ln/>
        </p:spPr>
      </p:sp>
      <p:sp>
        <p:nvSpPr>
          <p:cNvPr id="9" name="Shape 6"/>
          <p:cNvSpPr/>
          <p:nvPr/>
        </p:nvSpPr>
        <p:spPr>
          <a:xfrm>
            <a:off x="4919472" y="1645920"/>
            <a:ext cx="658368" cy="658368"/>
          </a:xfrm>
          <a:prstGeom prst="ellipse">
            <a:avLst/>
          </a:prstGeom>
          <a:solidFill>
            <a:srgbClr val="97BC62"/>
          </a:solidFill>
          <a:ln/>
        </p:spPr>
      </p:sp>
      <p:pic>
        <p:nvPicPr>
          <p:cNvPr id="10" name="Image 1" descr="preencoded.png">    </p:cNvPr>
          <p:cNvPicPr>
            <a:picLocks noChangeAspect="1"/>
          </p:cNvPicPr>
          <p:nvPr/>
        </p:nvPicPr>
        <p:blipFill>
          <a:blip r:embed="rId2"/>
          <a:stretch>
            <a:fillRect/>
          </a:stretch>
        </p:blipFill>
        <p:spPr>
          <a:xfrm>
            <a:off x="5084064" y="1810512"/>
            <a:ext cx="329184" cy="329184"/>
          </a:xfrm>
          <a:prstGeom prst="rect">
            <a:avLst/>
          </a:prstGeom>
        </p:spPr>
      </p:pic>
      <p:sp>
        <p:nvSpPr>
          <p:cNvPr id="11" name="Text 7"/>
          <p:cNvSpPr/>
          <p:nvPr/>
        </p:nvSpPr>
        <p:spPr>
          <a:xfrm>
            <a:off x="5696712" y="1344168"/>
            <a:ext cx="2926080" cy="566928"/>
          </a:xfrm>
          <a:prstGeom prst="rect">
            <a:avLst/>
          </a:prstGeom>
          <a:noFill/>
          <a:ln/>
        </p:spPr>
        <p:txBody>
          <a:bodyPr wrap="square"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Prêt tournant à domicile</a:t>
            </a:r>
            <a:endParaRPr lang="en-US" sz="1350" dirty="0"/>
          </a:p>
        </p:txBody>
      </p:sp>
      <p:sp>
        <p:nvSpPr>
          <p:cNvPr id="12" name="Text 8"/>
          <p:cNvSpPr/>
          <p:nvPr/>
        </p:nvSpPr>
        <p:spPr>
          <a:xfrm>
            <a:off x="5696712" y="1892808"/>
            <a:ext cx="2880360" cy="822960"/>
          </a:xfrm>
          <a:prstGeom prst="rect">
            <a:avLst/>
          </a:prstGeom>
          <a:noFill/>
          <a:ln/>
        </p:spPr>
        <p:txBody>
          <a:bodyPr wrap="square" rtlCol="0" anchor="ctr"/>
          <a:lstStyle/>
          <a:p>
            <a:pPr indent="0" marL="0">
              <a:buNone/>
            </a:pPr>
            <a:r>
              <a:rPr lang="en-US" sz="1050" dirty="0">
                <a:solidFill>
                  <a:srgbClr val="DCE9C8"/>
                </a:solidFill>
                <a:latin typeface="Calibri" pitchFamily="34" charset="0"/>
                <a:ea typeface="Calibri" pitchFamily="34" charset="-122"/>
                <a:cs typeface="Calibri" pitchFamily="34" charset="-120"/>
              </a:rPr>
              <a:t>chaque exemplaire circule 1 semaine par famille, avec la notice élève et un carnet de voyage relu en classe.</a:t>
            </a:r>
            <a:endParaRPr lang="en-US" sz="1050" dirty="0"/>
          </a:p>
        </p:txBody>
      </p:sp>
      <p:sp>
        <p:nvSpPr>
          <p:cNvPr id="13" name="Shape 9"/>
          <p:cNvSpPr/>
          <p:nvPr/>
        </p:nvSpPr>
        <p:spPr>
          <a:xfrm>
            <a:off x="502920" y="2953512"/>
            <a:ext cx="3977640" cy="1536192"/>
          </a:xfrm>
          <a:prstGeom prst="roundRect">
            <a:avLst>
              <a:gd name="adj" fmla="val 5357"/>
            </a:avLst>
          </a:prstGeom>
          <a:solidFill>
            <a:srgbClr val="2C5F2D"/>
          </a:solidFill>
          <a:ln/>
        </p:spPr>
      </p:sp>
      <p:sp>
        <p:nvSpPr>
          <p:cNvPr id="14" name="Shape 10"/>
          <p:cNvSpPr/>
          <p:nvPr/>
        </p:nvSpPr>
        <p:spPr>
          <a:xfrm>
            <a:off x="685800" y="3364992"/>
            <a:ext cx="658368" cy="658368"/>
          </a:xfrm>
          <a:prstGeom prst="ellipse">
            <a:avLst/>
          </a:prstGeom>
          <a:solidFill>
            <a:srgbClr val="E3A72F"/>
          </a:solidFill>
          <a:ln/>
        </p:spPr>
      </p:sp>
      <p:pic>
        <p:nvPicPr>
          <p:cNvPr id="15" name="Image 2" descr="preencoded.png">    </p:cNvPr>
          <p:cNvPicPr>
            <a:picLocks noChangeAspect="1"/>
          </p:cNvPicPr>
          <p:nvPr/>
        </p:nvPicPr>
        <p:blipFill>
          <a:blip r:embed="rId3"/>
          <a:stretch>
            <a:fillRect/>
          </a:stretch>
        </p:blipFill>
        <p:spPr>
          <a:xfrm>
            <a:off x="850392" y="3529584"/>
            <a:ext cx="329184" cy="329184"/>
          </a:xfrm>
          <a:prstGeom prst="rect">
            <a:avLst/>
          </a:prstGeom>
        </p:spPr>
      </p:pic>
      <p:sp>
        <p:nvSpPr>
          <p:cNvPr id="16" name="Text 11"/>
          <p:cNvSpPr/>
          <p:nvPr/>
        </p:nvSpPr>
        <p:spPr>
          <a:xfrm>
            <a:off x="1463040" y="3063240"/>
            <a:ext cx="2926080" cy="566928"/>
          </a:xfrm>
          <a:prstGeom prst="rect">
            <a:avLst/>
          </a:prstGeom>
          <a:noFill/>
          <a:ln/>
        </p:spPr>
        <p:txBody>
          <a:bodyPr wrap="square"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Des messages qui portent</a:t>
            </a:r>
            <a:endParaRPr lang="en-US" sz="1350" dirty="0"/>
          </a:p>
        </p:txBody>
      </p:sp>
      <p:sp>
        <p:nvSpPr>
          <p:cNvPr id="17" name="Text 12"/>
          <p:cNvSpPr/>
          <p:nvPr/>
        </p:nvSpPr>
        <p:spPr>
          <a:xfrm>
            <a:off x="1463040" y="3611880"/>
            <a:ext cx="2880360" cy="822960"/>
          </a:xfrm>
          <a:prstGeom prst="rect">
            <a:avLst/>
          </a:prstGeom>
          <a:noFill/>
          <a:ln/>
        </p:spPr>
        <p:txBody>
          <a:bodyPr wrap="square" rtlCol="0" anchor="ctr"/>
          <a:lstStyle/>
          <a:p>
            <a:pPr indent="0" marL="0">
              <a:buNone/>
            </a:pPr>
            <a:r>
              <a:rPr lang="en-US" sz="1050" dirty="0">
                <a:solidFill>
                  <a:srgbClr val="DCE9C8"/>
                </a:solidFill>
                <a:latin typeface="Calibri" pitchFamily="34" charset="0"/>
                <a:ea typeface="Calibri" pitchFamily="34" charset="-122"/>
                <a:cs typeface="Calibri" pitchFamily="34" charset="-120"/>
              </a:rPr>
              <a:t>en parler sans crainte d'être privé d'écran ; les 5 gestes ; se déconnecter chaque jour ; paramétrer ensemble.</a:t>
            </a:r>
            <a:endParaRPr lang="en-US" sz="1050" dirty="0"/>
          </a:p>
        </p:txBody>
      </p:sp>
      <p:sp>
        <p:nvSpPr>
          <p:cNvPr id="18" name="Shape 13"/>
          <p:cNvSpPr/>
          <p:nvPr/>
        </p:nvSpPr>
        <p:spPr>
          <a:xfrm>
            <a:off x="4736592" y="2953512"/>
            <a:ext cx="3977640" cy="1536192"/>
          </a:xfrm>
          <a:prstGeom prst="roundRect">
            <a:avLst>
              <a:gd name="adj" fmla="val 5357"/>
            </a:avLst>
          </a:prstGeom>
          <a:solidFill>
            <a:srgbClr val="2C5F2D"/>
          </a:solidFill>
          <a:ln/>
        </p:spPr>
      </p:sp>
      <p:sp>
        <p:nvSpPr>
          <p:cNvPr id="19" name="Shape 14"/>
          <p:cNvSpPr/>
          <p:nvPr/>
        </p:nvSpPr>
        <p:spPr>
          <a:xfrm>
            <a:off x="4919472" y="3364992"/>
            <a:ext cx="658368" cy="658368"/>
          </a:xfrm>
          <a:prstGeom prst="ellipse">
            <a:avLst/>
          </a:prstGeom>
          <a:solidFill>
            <a:srgbClr val="E3A72F"/>
          </a:solidFill>
          <a:ln/>
        </p:spPr>
      </p:sp>
      <p:pic>
        <p:nvPicPr>
          <p:cNvPr id="20" name="Image 3" descr="preencoded.png">    </p:cNvPr>
          <p:cNvPicPr>
            <a:picLocks noChangeAspect="1"/>
          </p:cNvPicPr>
          <p:nvPr/>
        </p:nvPicPr>
        <p:blipFill>
          <a:blip r:embed="rId4"/>
          <a:stretch>
            <a:fillRect/>
          </a:stretch>
        </p:blipFill>
        <p:spPr>
          <a:xfrm>
            <a:off x="5084064" y="3529584"/>
            <a:ext cx="329184" cy="329184"/>
          </a:xfrm>
          <a:prstGeom prst="rect">
            <a:avLst/>
          </a:prstGeom>
        </p:spPr>
      </p:pic>
      <p:sp>
        <p:nvSpPr>
          <p:cNvPr id="21" name="Text 15"/>
          <p:cNvSpPr/>
          <p:nvPr/>
        </p:nvSpPr>
        <p:spPr>
          <a:xfrm>
            <a:off x="5696712" y="3063240"/>
            <a:ext cx="2926080" cy="566928"/>
          </a:xfrm>
          <a:prstGeom prst="rect">
            <a:avLst/>
          </a:prstGeom>
          <a:noFill/>
          <a:ln/>
        </p:spPr>
        <p:txBody>
          <a:bodyPr wrap="square"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Le 3018</a:t>
            </a:r>
            <a:endParaRPr lang="en-US" sz="1350" dirty="0"/>
          </a:p>
        </p:txBody>
      </p:sp>
      <p:sp>
        <p:nvSpPr>
          <p:cNvPr id="22" name="Text 16"/>
          <p:cNvSpPr/>
          <p:nvPr/>
        </p:nvSpPr>
        <p:spPr>
          <a:xfrm>
            <a:off x="5696712" y="3611880"/>
            <a:ext cx="2880360" cy="822960"/>
          </a:xfrm>
          <a:prstGeom prst="rect">
            <a:avLst/>
          </a:prstGeom>
          <a:noFill/>
          <a:ln/>
        </p:spPr>
        <p:txBody>
          <a:bodyPr wrap="square" rtlCol="0" anchor="ctr"/>
          <a:lstStyle/>
          <a:p>
            <a:pPr indent="0" marL="0">
              <a:buNone/>
            </a:pPr>
            <a:r>
              <a:rPr lang="en-US" sz="1050" dirty="0">
                <a:solidFill>
                  <a:srgbClr val="DCE9C8"/>
                </a:solidFill>
                <a:latin typeface="Calibri" pitchFamily="34" charset="0"/>
                <a:ea typeface="Calibri" pitchFamily="34" charset="-122"/>
                <a:cs typeface="Calibri" pitchFamily="34" charset="-120"/>
              </a:rPr>
              <a:t>numéro national gratuit contre les violences numériques faites aux jeunes — affiché dans le mémo parents.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AF1"/>
        </a:solidFill>
      </p:bgPr>
    </p:bg>
    <p:spTree>
      <p:nvGrpSpPr>
        <p:cNvPr id="1" name=""/>
        <p:cNvGrpSpPr/>
        <p:nvPr/>
      </p:nvGrpSpPr>
      <p:grpSpPr>
        <a:xfrm>
          <a:off x="0" y="0"/>
          <a:ext cx="0" cy="0"/>
          <a:chOff x="0" y="0"/>
          <a:chExt cx="0" cy="0"/>
        </a:xfrm>
      </p:grpSpPr>
      <p:sp>
        <p:nvSpPr>
          <p:cNvPr id="2" name="Text 0"/>
          <p:cNvSpPr/>
          <p:nvPr/>
        </p:nvSpPr>
        <p:spPr>
          <a:xfrm>
            <a:off x="502920" y="320040"/>
            <a:ext cx="8229600" cy="640080"/>
          </a:xfrm>
          <a:prstGeom prst="rect">
            <a:avLst/>
          </a:prstGeom>
          <a:noFill/>
          <a:ln/>
        </p:spPr>
        <p:txBody>
          <a:bodyPr wrap="square" rtlCol="0" anchor="ctr"/>
          <a:lstStyle/>
          <a:p>
            <a:pPr indent="0" marL="0">
              <a:buNone/>
            </a:pPr>
            <a:r>
              <a:rPr lang="en-US" sz="3100" b="1" dirty="0">
                <a:solidFill>
                  <a:srgbClr val="1E4620"/>
                </a:solidFill>
                <a:latin typeface="Century Schoolbook" pitchFamily="34" charset="0"/>
                <a:ea typeface="Century Schoolbook" pitchFamily="34" charset="-122"/>
                <a:cs typeface="Century Schoolbook" pitchFamily="34" charset="-120"/>
              </a:rPr>
              <a:t>Calibré pour votre classe</a:t>
            </a:r>
            <a:endParaRPr lang="en-US" sz="3100" dirty="0"/>
          </a:p>
        </p:txBody>
      </p:sp>
      <p:sp>
        <p:nvSpPr>
          <p:cNvPr id="3" name="Shape 1"/>
          <p:cNvSpPr/>
          <p:nvPr/>
        </p:nvSpPr>
        <p:spPr>
          <a:xfrm>
            <a:off x="502920" y="1188720"/>
            <a:ext cx="2697480" cy="320040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4" name="Shape 2"/>
          <p:cNvSpPr/>
          <p:nvPr/>
        </p:nvSpPr>
        <p:spPr>
          <a:xfrm>
            <a:off x="1188720" y="1417320"/>
            <a:ext cx="1325880" cy="475488"/>
          </a:xfrm>
          <a:prstGeom prst="roundRect">
            <a:avLst>
              <a:gd name="adj" fmla="val 50000"/>
            </a:avLst>
          </a:prstGeom>
          <a:solidFill>
            <a:srgbClr val="2C5F2D"/>
          </a:solidFill>
          <a:ln/>
        </p:spPr>
      </p:sp>
      <p:sp>
        <p:nvSpPr>
          <p:cNvPr id="5" name="Text 3"/>
          <p:cNvSpPr/>
          <p:nvPr/>
        </p:nvSpPr>
        <p:spPr>
          <a:xfrm>
            <a:off x="1188720" y="1417320"/>
            <a:ext cx="1325880" cy="47548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CM1</a:t>
            </a:r>
            <a:endParaRPr lang="en-US" sz="1600" dirty="0"/>
          </a:p>
        </p:txBody>
      </p:sp>
      <p:sp>
        <p:nvSpPr>
          <p:cNvPr id="6" name="Text 4"/>
          <p:cNvSpPr/>
          <p:nvPr/>
        </p:nvSpPr>
        <p:spPr>
          <a:xfrm>
            <a:off x="731520" y="2103120"/>
            <a:ext cx="2240280" cy="2194560"/>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Conception guidée (gabarits fournis), niveaux 1-2 du jeu maîtrisés, niveau 3 découvert avec étayage (amorces de justification, arbitre adulte). Proportionnalité sur nombres entiers.</a:t>
            </a:r>
            <a:endParaRPr lang="en-US" sz="1100" dirty="0"/>
          </a:p>
        </p:txBody>
      </p:sp>
      <p:sp>
        <p:nvSpPr>
          <p:cNvPr id="7" name="Shape 5"/>
          <p:cNvSpPr/>
          <p:nvPr/>
        </p:nvSpPr>
        <p:spPr>
          <a:xfrm>
            <a:off x="3383280" y="1188720"/>
            <a:ext cx="2697480" cy="320040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8" name="Shape 6"/>
          <p:cNvSpPr/>
          <p:nvPr/>
        </p:nvSpPr>
        <p:spPr>
          <a:xfrm>
            <a:off x="4069080" y="1417320"/>
            <a:ext cx="1325880" cy="475488"/>
          </a:xfrm>
          <a:prstGeom prst="roundRect">
            <a:avLst>
              <a:gd name="adj" fmla="val 50000"/>
            </a:avLst>
          </a:prstGeom>
          <a:solidFill>
            <a:srgbClr val="E3A72F"/>
          </a:solidFill>
          <a:ln/>
        </p:spPr>
      </p:sp>
      <p:sp>
        <p:nvSpPr>
          <p:cNvPr id="9" name="Text 7"/>
          <p:cNvSpPr/>
          <p:nvPr/>
        </p:nvSpPr>
        <p:spPr>
          <a:xfrm>
            <a:off x="4069080" y="1417320"/>
            <a:ext cx="1325880" cy="475488"/>
          </a:xfrm>
          <a:prstGeom prst="rect">
            <a:avLst/>
          </a:prstGeom>
          <a:noFill/>
          <a:ln/>
        </p:spPr>
        <p:txBody>
          <a:bodyPr wrap="square" lIns="0" tIns="0" rIns="0" bIns="0" rtlCol="0" anchor="ctr"/>
          <a:lstStyle/>
          <a:p>
            <a:pPr algn="ctr" indent="0" marL="0">
              <a:buNone/>
            </a:pPr>
            <a:r>
              <a:rPr lang="en-US" sz="1600" b="1" dirty="0">
                <a:solidFill>
                  <a:srgbClr val="1E4620"/>
                </a:solidFill>
                <a:latin typeface="Calibri" pitchFamily="34" charset="0"/>
                <a:ea typeface="Calibri" pitchFamily="34" charset="-122"/>
                <a:cs typeface="Calibri" pitchFamily="34" charset="-120"/>
              </a:rPr>
              <a:t>CM1-CM2</a:t>
            </a:r>
            <a:endParaRPr lang="en-US" sz="1600" dirty="0"/>
          </a:p>
        </p:txBody>
      </p:sp>
      <p:sp>
        <p:nvSpPr>
          <p:cNvPr id="10" name="Text 8"/>
          <p:cNvSpPr/>
          <p:nvPr/>
        </p:nvSpPr>
        <p:spPr>
          <a:xfrm>
            <a:off x="3611880" y="2103120"/>
            <a:ext cx="2240280" cy="2194560"/>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La complémentarité des programmes structure la coopération : les CM2 conçoivent, les CM1 mesurent et fabriquent ; comités de relecture croisés ; les CM1 deviennent arbitres aux côtés des CM2.</a:t>
            </a:r>
            <a:endParaRPr lang="en-US" sz="1100" dirty="0"/>
          </a:p>
        </p:txBody>
      </p:sp>
      <p:sp>
        <p:nvSpPr>
          <p:cNvPr id="11" name="Shape 9"/>
          <p:cNvSpPr/>
          <p:nvPr/>
        </p:nvSpPr>
        <p:spPr>
          <a:xfrm>
            <a:off x="6263640" y="1188720"/>
            <a:ext cx="2697480" cy="3200400"/>
          </a:xfrm>
          <a:prstGeom prst="roundRect">
            <a:avLst>
              <a:gd name="adj" fmla="val 3390"/>
            </a:avLst>
          </a:prstGeom>
          <a:solidFill>
            <a:srgbClr val="FFFFFF"/>
          </a:solidFill>
          <a:ln/>
          <a:effectLst>
            <a:outerShdw sx="100000" sy="100000" kx="0" ky="0" algn="bl" rotWithShape="0" blurRad="88900" dist="25400" dir="2700000">
              <a:srgbClr val="000000">
                <a:alpha val="13000"/>
              </a:srgbClr>
            </a:outerShdw>
          </a:effectLst>
        </p:spPr>
      </p:sp>
      <p:sp>
        <p:nvSpPr>
          <p:cNvPr id="12" name="Shape 10"/>
          <p:cNvSpPr/>
          <p:nvPr/>
        </p:nvSpPr>
        <p:spPr>
          <a:xfrm>
            <a:off x="6949440" y="1417320"/>
            <a:ext cx="1325880" cy="475488"/>
          </a:xfrm>
          <a:prstGeom prst="roundRect">
            <a:avLst>
              <a:gd name="adj" fmla="val 50000"/>
            </a:avLst>
          </a:prstGeom>
          <a:solidFill>
            <a:srgbClr val="2C5F2D"/>
          </a:solidFill>
          <a:ln/>
        </p:spPr>
      </p:sp>
      <p:sp>
        <p:nvSpPr>
          <p:cNvPr id="13" name="Text 11"/>
          <p:cNvSpPr/>
          <p:nvPr/>
        </p:nvSpPr>
        <p:spPr>
          <a:xfrm>
            <a:off x="6949440" y="1417320"/>
            <a:ext cx="1325880" cy="47548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CM2</a:t>
            </a:r>
            <a:endParaRPr lang="en-US" sz="1600" dirty="0"/>
          </a:p>
        </p:txBody>
      </p:sp>
      <p:sp>
        <p:nvSpPr>
          <p:cNvPr id="14" name="Text 12"/>
          <p:cNvSpPr/>
          <p:nvPr/>
        </p:nvSpPr>
        <p:spPr>
          <a:xfrm>
            <a:off x="6492240" y="2103120"/>
            <a:ext cx="2240280" cy="2194560"/>
          </a:xfrm>
          <a:prstGeom prst="rect">
            <a:avLst/>
          </a:prstGeom>
          <a:noFill/>
          <a:ln/>
        </p:spPr>
        <p:txBody>
          <a:bodyPr wrap="square" rtlCol="0" anchor="ctr"/>
          <a:lstStyle/>
          <a:p>
            <a:pPr indent="0" marL="0">
              <a:buNone/>
            </a:pPr>
            <a:r>
              <a:rPr lang="en-US" sz="1100" dirty="0">
                <a:solidFill>
                  <a:srgbClr val="5A6B52"/>
                </a:solidFill>
                <a:latin typeface="Calibri" pitchFamily="34" charset="0"/>
                <a:ea typeface="Calibri" pitchFamily="34" charset="-122"/>
                <a:cs typeface="Calibri" pitchFamily="34" charset="-120"/>
              </a:rPr>
              <a:t>Démarche de conception complète, niveau 3 pleinement pratiqué avec arbitrage par les pairs, échelles et coefficients de proportionnalité, autonomie d'écriture accrue.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4620"/>
        </a:solidFill>
      </p:bgPr>
    </p:bg>
    <p:spTree>
      <p:nvGrpSpPr>
        <p:cNvPr id="1" name=""/>
        <p:cNvGrpSpPr/>
        <p:nvPr/>
      </p:nvGrpSpPr>
      <p:grpSpPr>
        <a:xfrm>
          <a:off x="0" y="0"/>
          <a:ext cx="0" cy="0"/>
          <a:chOff x="0" y="0"/>
          <a:chExt cx="0" cy="0"/>
        </a:xfrm>
      </p:grpSpPr>
      <p:sp>
        <p:nvSpPr>
          <p:cNvPr id="2" name="Shape 0"/>
          <p:cNvSpPr/>
          <p:nvPr/>
        </p:nvSpPr>
        <p:spPr>
          <a:xfrm>
            <a:off x="-1005840" y="3291840"/>
            <a:ext cx="2926080" cy="2926080"/>
          </a:xfrm>
          <a:prstGeom prst="ellipse">
            <a:avLst/>
          </a:prstGeom>
          <a:solidFill>
            <a:srgbClr val="2C5F2D"/>
          </a:solidFill>
          <a:ln/>
        </p:spPr>
      </p:sp>
      <p:sp>
        <p:nvSpPr>
          <p:cNvPr id="3" name="Shape 1"/>
          <p:cNvSpPr/>
          <p:nvPr/>
        </p:nvSpPr>
        <p:spPr>
          <a:xfrm>
            <a:off x="8138160" y="-1188720"/>
            <a:ext cx="2743200" cy="2743200"/>
          </a:xfrm>
          <a:prstGeom prst="ellipse">
            <a:avLst/>
          </a:prstGeom>
          <a:solidFill>
            <a:srgbClr val="2C5F2D"/>
          </a:solidFill>
          <a:ln/>
        </p:spPr>
      </p:sp>
      <p:pic>
        <p:nvPicPr>
          <p:cNvPr id="4" name="Image 0" descr="preencoded.png">    </p:cNvPr>
          <p:cNvPicPr>
            <a:picLocks noChangeAspect="1"/>
          </p:cNvPicPr>
          <p:nvPr/>
        </p:nvPicPr>
        <p:blipFill>
          <a:blip r:embed="rId1"/>
          <a:stretch>
            <a:fillRect/>
          </a:stretch>
        </p:blipFill>
        <p:spPr>
          <a:xfrm>
            <a:off x="4224528" y="685800"/>
            <a:ext cx="685800" cy="685800"/>
          </a:xfrm>
          <a:prstGeom prst="rect">
            <a:avLst/>
          </a:prstGeom>
        </p:spPr>
      </p:pic>
      <p:sp>
        <p:nvSpPr>
          <p:cNvPr id="5" name="Text 2"/>
          <p:cNvSpPr/>
          <p:nvPr/>
        </p:nvSpPr>
        <p:spPr>
          <a:xfrm>
            <a:off x="457200" y="1463040"/>
            <a:ext cx="8229600" cy="777240"/>
          </a:xfrm>
          <a:prstGeom prst="rect">
            <a:avLst/>
          </a:prstGeom>
          <a:noFill/>
          <a:ln/>
        </p:spPr>
        <p:txBody>
          <a:bodyPr wrap="square" rtlCol="0" anchor="ctr"/>
          <a:lstStyle/>
          <a:p>
            <a:pPr algn="ctr" indent="0" marL="0">
              <a:buNone/>
            </a:pPr>
            <a:r>
              <a:rPr lang="en-US" sz="4000" b="1" dirty="0">
                <a:solidFill>
                  <a:srgbClr val="FFFFFF"/>
                </a:solidFill>
                <a:latin typeface="Century Schoolbook" pitchFamily="34" charset="0"/>
                <a:ea typeface="Century Schoolbook" pitchFamily="34" charset="-122"/>
                <a:cs typeface="Century Schoolbook" pitchFamily="34" charset="-120"/>
              </a:rPr>
              <a:t>On se lance ?</a:t>
            </a:r>
            <a:endParaRPr lang="en-US" sz="4000" dirty="0"/>
          </a:p>
        </p:txBody>
      </p:sp>
      <p:sp>
        <p:nvSpPr>
          <p:cNvPr id="6" name="Text 3"/>
          <p:cNvSpPr/>
          <p:nvPr/>
        </p:nvSpPr>
        <p:spPr>
          <a:xfrm>
            <a:off x="457200" y="2377440"/>
            <a:ext cx="8229600" cy="365760"/>
          </a:xfrm>
          <a:prstGeom prst="rect">
            <a:avLst/>
          </a:prstGeom>
          <a:noFill/>
          <a:ln/>
        </p:spPr>
        <p:txBody>
          <a:bodyPr wrap="square" rtlCol="0" anchor="ctr"/>
          <a:lstStyle/>
          <a:p>
            <a:pPr algn="ctr" indent="0" marL="0">
              <a:buNone/>
            </a:pPr>
            <a:r>
              <a:rPr lang="en-US" sz="1600" b="1" dirty="0">
                <a:solidFill>
                  <a:srgbClr val="E3A72F"/>
                </a:solidFill>
                <a:latin typeface="Calibri" pitchFamily="34" charset="0"/>
                <a:ea typeface="Calibri" pitchFamily="34" charset="-122"/>
                <a:cs typeface="Calibri" pitchFamily="34" charset="-120"/>
              </a:rPr>
              <a:t>Accompagnement proposé par la circonscription :</a:t>
            </a:r>
            <a:endParaRPr lang="en-US" sz="1600" dirty="0"/>
          </a:p>
        </p:txBody>
      </p:sp>
      <p:sp>
        <p:nvSpPr>
          <p:cNvPr id="7" name="Text 4"/>
          <p:cNvSpPr/>
          <p:nvPr/>
        </p:nvSpPr>
        <p:spPr>
          <a:xfrm>
            <a:off x="640080" y="2788920"/>
            <a:ext cx="7863840" cy="777240"/>
          </a:xfrm>
          <a:prstGeom prst="rect">
            <a:avLst/>
          </a:prstGeom>
          <a:noFill/>
          <a:ln/>
        </p:spPr>
        <p:txBody>
          <a:bodyPr wrap="square" rtlCol="0" anchor="ctr"/>
          <a:lstStyle/>
          <a:p>
            <a:pPr algn="ctr" indent="0" marL="0">
              <a:buNone/>
            </a:pPr>
            <a:r>
              <a:rPr lang="en-US" sz="1400" dirty="0">
                <a:solidFill>
                  <a:srgbClr val="DCE9C8"/>
                </a:solidFill>
                <a:latin typeface="Calibri" pitchFamily="34" charset="0"/>
                <a:ea typeface="Calibri" pitchFamily="34" charset="-122"/>
                <a:cs typeface="Calibri" pitchFamily="34" charset="-120"/>
              </a:rPr>
              <a:t>aide au calibrage (niveau de classe, REP/REP+)  ·  mise en lien avec le FabLab</a:t>
            </a:r>
            <a:endParaRPr lang="en-US" sz="1400" dirty="0"/>
          </a:p>
          <a:p>
            <a:pPr algn="ctr" indent="0" marL="0">
              <a:buNone/>
            </a:pPr>
            <a:r>
              <a:rPr lang="en-US" sz="1400" dirty="0">
                <a:solidFill>
                  <a:srgbClr val="DCE9C8"/>
                </a:solidFill>
                <a:latin typeface="Calibri" pitchFamily="34" charset="0"/>
                <a:ea typeface="Calibri" pitchFamily="34" charset="-122"/>
                <a:cs typeface="Calibri" pitchFamily="34" charset="-120"/>
              </a:rPr>
              <a:t>co-préparation des premières séances  ·  dossier complet de 17 pages sur demande</a:t>
            </a:r>
            <a:endParaRPr lang="en-US" sz="1400" dirty="0"/>
          </a:p>
        </p:txBody>
      </p:sp>
      <p:sp>
        <p:nvSpPr>
          <p:cNvPr id="8" name="Text 5"/>
          <p:cNvSpPr/>
          <p:nvPr/>
        </p:nvSpPr>
        <p:spPr>
          <a:xfrm>
            <a:off x="457200" y="3886200"/>
            <a:ext cx="8229600" cy="411480"/>
          </a:xfrm>
          <a:prstGeom prst="rect">
            <a:avLst/>
          </a:prstGeom>
          <a:noFill/>
          <a:ln/>
        </p:spPr>
        <p:txBody>
          <a:bodyPr wrap="square" rtlCol="0" anchor="ctr"/>
          <a:lstStyle/>
          <a:p>
            <a:pPr algn="ctr" indent="0" marL="0">
              <a:buNone/>
            </a:pPr>
            <a:r>
              <a:rPr lang="en-US" sz="1500" i="1" dirty="0">
                <a:solidFill>
                  <a:srgbClr val="97BC62"/>
                </a:solidFill>
                <a:latin typeface="Calibri" pitchFamily="34" charset="0"/>
                <a:ea typeface="Calibri" pitchFamily="34" charset="-122"/>
                <a:cs typeface="Calibri" pitchFamily="34" charset="-120"/>
              </a:rPr>
              <a:t>Prochaine étape : un échange de 30 min pour étudier la faisabilité dans votre école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Fabriquer, jouer, transmettre — B@O au FabLab</dc:title>
  <dc:subject>PptxGenJS Presentation</dc:subject>
  <dc:creator>PptxGenJS</dc:creator>
  <cp:lastModifiedBy>PptxGenJS</cp:lastModifiedBy>
  <cp:revision>1</cp:revision>
  <dcterms:created xsi:type="dcterms:W3CDTF">2026-07-08T14:43:59Z</dcterms:created>
  <dcterms:modified xsi:type="dcterms:W3CDTF">2026-07-08T14:43:59Z</dcterms:modified>
</cp:coreProperties>
</file>